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compatMode="1" strictFirstAndLastChars="0" saveSubsetFonts="1" autoCompressPictures="0">
  <p:sldMasterIdLst>
    <p:sldMasterId id="2147483648" r:id="rId1"/>
    <p:sldMasterId id="2147483649" r:id="rId2"/>
    <p:sldMasterId id="2147483651" r:id="rId3"/>
    <p:sldMasterId id="2147483652" r:id="rId4"/>
    <p:sldMasterId id="2147483657" r:id="rId5"/>
    <p:sldMasterId id="2147483659" r:id="rId6"/>
    <p:sldMasterId id="2147483660" r:id="rId7"/>
    <p:sldMasterId id="2147483661" r:id="rId8"/>
  </p:sldMasterIdLst>
  <p:notesMasterIdLst>
    <p:notesMasterId r:id="rId21"/>
  </p:notesMasterIdLst>
  <p:sldIdLst>
    <p:sldId id="304" r:id="rId9"/>
    <p:sldId id="305" r:id="rId10"/>
    <p:sldId id="260" r:id="rId11"/>
    <p:sldId id="261" r:id="rId12"/>
    <p:sldId id="273" r:id="rId13"/>
    <p:sldId id="306" r:id="rId14"/>
    <p:sldId id="275" r:id="rId15"/>
    <p:sldId id="276" r:id="rId16"/>
    <p:sldId id="278" r:id="rId17"/>
    <p:sldId id="298" r:id="rId18"/>
    <p:sldId id="300" r:id="rId19"/>
    <p:sldId id="307" r:id="rId20"/>
  </p:sldIdLst>
  <p:sldSz cx="13004800" cy="9753600"/>
  <p:notesSz cx="6858000" cy="9144000"/>
  <p:defaultTextStyle>
    <a:defPPr>
      <a:defRPr lang="en-US"/>
    </a:defPPr>
    <a:lvl1pPr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1pPr>
    <a:lvl2pPr marL="228600" indent="2286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2pPr>
    <a:lvl3pPr marL="457200" indent="4572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3pPr>
    <a:lvl4pPr marL="685800" indent="6858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4pPr>
    <a:lvl5pPr marL="914400" indent="9144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5pPr>
    <a:lvl6pPr marL="2286000" algn="l" defTabSz="914400" rtl="0" eaLnBrk="1" latinLnBrk="0" hangingPunct="1">
      <a:defRPr sz="1200" kern="1200">
        <a:solidFill>
          <a:srgbClr val="000000"/>
        </a:solidFill>
        <a:latin typeface="Helvetica" charset="0"/>
        <a:ea typeface="Helvetica" charset="0"/>
        <a:cs typeface="Helvetica" charset="0"/>
        <a:sym typeface="Helvetica" charset="0"/>
      </a:defRPr>
    </a:lvl6pPr>
    <a:lvl7pPr marL="2743200" algn="l" defTabSz="914400" rtl="0" eaLnBrk="1" latinLnBrk="0" hangingPunct="1">
      <a:defRPr sz="1200" kern="1200">
        <a:solidFill>
          <a:srgbClr val="000000"/>
        </a:solidFill>
        <a:latin typeface="Helvetica" charset="0"/>
        <a:ea typeface="Helvetica" charset="0"/>
        <a:cs typeface="Helvetica" charset="0"/>
        <a:sym typeface="Helvetica" charset="0"/>
      </a:defRPr>
    </a:lvl7pPr>
    <a:lvl8pPr marL="3200400" algn="l" defTabSz="914400" rtl="0" eaLnBrk="1" latinLnBrk="0" hangingPunct="1">
      <a:defRPr sz="1200" kern="1200">
        <a:solidFill>
          <a:srgbClr val="000000"/>
        </a:solidFill>
        <a:latin typeface="Helvetica" charset="0"/>
        <a:ea typeface="Helvetica" charset="0"/>
        <a:cs typeface="Helvetica" charset="0"/>
        <a:sym typeface="Helvetica" charset="0"/>
      </a:defRPr>
    </a:lvl8pPr>
    <a:lvl9pPr marL="3657600" algn="l" defTabSz="914400" rtl="0" eaLnBrk="1" latinLnBrk="0" hangingPunct="1">
      <a:defRPr sz="1200" kern="1200">
        <a:solidFill>
          <a:srgbClr val="000000"/>
        </a:solidFill>
        <a:latin typeface="Helvetica" charset="0"/>
        <a:ea typeface="Helvetica" charset="0"/>
        <a:cs typeface="Helvetica" charset="0"/>
        <a:sym typeface="Helvetica"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6"/>
    <p:restoredTop sz="73861"/>
  </p:normalViewPr>
  <p:slideViewPr>
    <p:cSldViewPr>
      <p:cViewPr varScale="1">
        <p:scale>
          <a:sx n="40" d="100"/>
          <a:sy n="40" d="100"/>
        </p:scale>
        <p:origin x="1904" y="200"/>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20" Type="http://schemas.openxmlformats.org/officeDocument/2006/relationships/slide" Target="slides/slide12.xml"/><Relationship Id="rId21" Type="http://schemas.openxmlformats.org/officeDocument/2006/relationships/notesMaster" Target="notesMasters/notesMaster1.xml"/><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2.xml"/><Relationship Id="rId11" Type="http://schemas.openxmlformats.org/officeDocument/2006/relationships/slide" Target="slides/slide3.xml"/><Relationship Id="rId12" Type="http://schemas.openxmlformats.org/officeDocument/2006/relationships/slide" Target="slides/slide4.xml"/><Relationship Id="rId13" Type="http://schemas.openxmlformats.org/officeDocument/2006/relationships/slide" Target="slides/slide5.xml"/><Relationship Id="rId14" Type="http://schemas.openxmlformats.org/officeDocument/2006/relationships/slide" Target="slides/slide6.xml"/><Relationship Id="rId15" Type="http://schemas.openxmlformats.org/officeDocument/2006/relationships/slide" Target="slides/slide7.xml"/><Relationship Id="rId16" Type="http://schemas.openxmlformats.org/officeDocument/2006/relationships/slide" Target="slides/slide8.xml"/><Relationship Id="rId17" Type="http://schemas.openxmlformats.org/officeDocument/2006/relationships/slide" Target="slides/slide9.xml"/><Relationship Id="rId18" Type="http://schemas.openxmlformats.org/officeDocument/2006/relationships/slide" Target="slides/slide10.xml"/><Relationship Id="rId19" Type="http://schemas.openxmlformats.org/officeDocument/2006/relationships/slide" Target="slides/slide1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1" name="Rectangle 1"/>
          <p:cNvSpPr>
            <a:spLocks noGrp="1" noRot="1" noChangeAspec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sp>
      <p:sp>
        <p:nvSpPr>
          <p:cNvPr id="15362" name="Rectangle 2"/>
          <p:cNvSpPr>
            <a:spLocks noGrp="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smtClean="0">
                <a:sym typeface="Lucida Grande" charset="0"/>
              </a:rPr>
              <a:t>Click to edit Master text styles</a:t>
            </a:r>
          </a:p>
          <a:p>
            <a:pPr lvl="1"/>
            <a:r>
              <a:rPr lang="en-US" altLang="en-US" noProof="0" smtClean="0">
                <a:sym typeface="Lucida Grande" charset="0"/>
              </a:rPr>
              <a:t>Second level</a:t>
            </a:r>
          </a:p>
          <a:p>
            <a:pPr lvl="2"/>
            <a:r>
              <a:rPr lang="en-US" altLang="en-US" noProof="0" smtClean="0">
                <a:sym typeface="Lucida Grande" charset="0"/>
              </a:rPr>
              <a:t>Third level</a:t>
            </a:r>
          </a:p>
          <a:p>
            <a:pPr lvl="3"/>
            <a:r>
              <a:rPr lang="en-US" altLang="en-US" noProof="0" smtClean="0">
                <a:sym typeface="Lucida Grande" charset="0"/>
              </a:rPr>
              <a:t>Fourth level</a:t>
            </a:r>
          </a:p>
          <a:p>
            <a:pPr lvl="4"/>
            <a:r>
              <a:rPr lang="en-US" altLang="en-US" noProof="0" smtClean="0">
                <a:sym typeface="Lucida Grande" charset="0"/>
              </a:rPr>
              <a:t>Fifth level</a:t>
            </a:r>
          </a:p>
        </p:txBody>
      </p:sp>
    </p:spTree>
    <p:extLst>
      <p:ext uri="{BB962C8B-B14F-4D97-AF65-F5344CB8AC3E}">
        <p14:creationId xmlns:p14="http://schemas.microsoft.com/office/powerpoint/2010/main" val="1589583752"/>
      </p:ext>
    </p:extLst>
  </p:cSld>
  <p:clrMap bg1="lt1" tx1="dk1" bg2="lt2" tx2="dk2" accent1="accent1" accent2="accent2" accent3="accent3" accent4="accent4" accent5="accent5" accent6="accent6" hlink="hlink" folHlink="folHlink"/>
  <p:notesStyle>
    <a:lvl1pPr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1pPr>
    <a:lvl2pPr marL="2286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2pPr>
    <a:lvl3pPr marL="4572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3pPr>
    <a:lvl4pPr marL="6858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4pPr>
    <a:lvl5pPr marL="9144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Grp="1" noRot="1" noChangeAspect="1" noChangeArrowheads="1"/>
          </p:cNvSpPr>
          <p:nvPr>
            <p:ph type="sldImg"/>
          </p:nvPr>
        </p:nvSpPr>
        <p:spPr/>
      </p:sp>
      <p:sp>
        <p:nvSpPr>
          <p:cNvPr id="23554" name="Rectangle 2"/>
          <p:cNvSpPr>
            <a:spLocks noGrp="1" noChangeArrowheads="1"/>
          </p:cNvSpPr>
          <p:nvPr>
            <p:ph type="body" idx="1"/>
          </p:nvPr>
        </p:nvSpPr>
        <p:spPr/>
        <p:txBody>
          <a:bodyPr/>
          <a:lstStyle/>
          <a:p>
            <a:pPr defTabSz="457200" eaLnBrk="1"/>
            <a:r>
              <a:rPr lang="en-US" altLang="en-US" sz="1200">
                <a:latin typeface="Helvetica" charset="0"/>
                <a:ea typeface="Helvetica" charset="0"/>
                <a:cs typeface="Helvetica" charset="0"/>
                <a:sym typeface="Helvetica" charset="0"/>
              </a:rPr>
              <a:t>The overarching goals of SEISMIC are to:</a:t>
            </a:r>
          </a:p>
          <a:p>
            <a:pPr defTabSz="457200" eaLnBrk="1"/>
            <a:r>
              <a:rPr lang="en-US" altLang="en-US" sz="1200">
                <a:latin typeface="Helvetica" charset="0"/>
                <a:ea typeface="Helvetica" charset="0"/>
                <a:cs typeface="Helvetica" charset="0"/>
                <a:sym typeface="Helvetica" charset="0"/>
              </a:rPr>
              <a:t>•	Improve teachers’ content area knowledge in mathematics and science.</a:t>
            </a:r>
          </a:p>
          <a:p>
            <a:pPr defTabSz="457200" eaLnBrk="1"/>
            <a:r>
              <a:rPr lang="en-US" altLang="en-US" sz="1200">
                <a:latin typeface="Helvetica" charset="0"/>
                <a:ea typeface="Helvetica" charset="0"/>
                <a:cs typeface="Helvetica" charset="0"/>
                <a:sym typeface="Helvetica" charset="0"/>
              </a:rPr>
              <a:t>•	Increase student achievement in mathematics and science</a:t>
            </a:r>
          </a:p>
          <a:p>
            <a:pPr defTabSz="457200" eaLnBrk="1"/>
            <a:r>
              <a:rPr lang="en-US" altLang="en-US" sz="1200">
                <a:latin typeface="Helvetica" charset="0"/>
                <a:ea typeface="Helvetica" charset="0"/>
                <a:cs typeface="Helvetica" charset="0"/>
                <a:sym typeface="Helvetica" charset="0"/>
              </a:rPr>
              <a:t>Ensure that all schools have an articulated and shared vision that reflects a belief in students’ capacity to learn.  </a:t>
            </a:r>
          </a:p>
          <a:p>
            <a:pPr defTabSz="457200" eaLnBrk="1"/>
            <a:endParaRPr lang="en-US" altLang="en-US" sz="1200">
              <a:latin typeface="Helvetica" charset="0"/>
              <a:ea typeface="Helvetica" charset="0"/>
              <a:cs typeface="Helvetica" charset="0"/>
              <a:sym typeface="Helvetica" charset="0"/>
            </a:endParaRPr>
          </a:p>
          <a:p>
            <a:pPr defTabSz="457200" eaLnBrk="1"/>
            <a:r>
              <a:rPr lang="en-US" altLang="en-US" sz="1200">
                <a:latin typeface="Helvetica" charset="0"/>
                <a:ea typeface="Helvetica" charset="0"/>
                <a:cs typeface="Helvetica" charset="0"/>
                <a:sym typeface="Helvetica" charset="0"/>
              </a:rPr>
              <a:t>Photo Credit</a:t>
            </a:r>
          </a:p>
          <a:p>
            <a:pPr defTabSz="457200" eaLnBrk="1"/>
            <a:r>
              <a:rPr lang="en-US" altLang="en-US" sz="1200">
                <a:latin typeface="Helvetica" charset="0"/>
                <a:ea typeface="Helvetica" charset="0"/>
                <a:cs typeface="Helvetica" charset="0"/>
                <a:sym typeface="Helvetica" charset="0"/>
              </a:rPr>
              <a:t>Goals Definition/ Blue Diamond Gallery thebluediamondgallery.com/ </a:t>
            </a:r>
          </a:p>
          <a:p>
            <a:pPr defTabSz="457200" eaLnBrk="1"/>
            <a:r>
              <a:rPr lang="en-US" altLang="en-US" sz="1200">
                <a:latin typeface="Helvetica" charset="0"/>
                <a:ea typeface="Helvetica" charset="0"/>
                <a:cs typeface="Helvetica" charset="0"/>
                <a:sym typeface="Helvetica" charset="0"/>
              </a:rPr>
              <a:t>Photo URL http://www.thebluediamondgallery.com/pictures/goals.jpg</a:t>
            </a:r>
          </a:p>
        </p:txBody>
      </p:sp>
    </p:spTree>
    <p:extLst>
      <p:ext uri="{BB962C8B-B14F-4D97-AF65-F5344CB8AC3E}">
        <p14:creationId xmlns:p14="http://schemas.microsoft.com/office/powerpoint/2010/main" val="1437551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a:r>
              <a:rPr lang="en-US" altLang="en-US" sz="2400">
                <a:latin typeface="Calibri" charset="0"/>
                <a:ea typeface="Calibri" charset="0"/>
                <a:cs typeface="Calibri" charset="0"/>
                <a:sym typeface="Calibri" charset="0"/>
              </a:rPr>
              <a:t>Learning target for the next session is to answer the question:</a:t>
            </a:r>
          </a:p>
          <a:p>
            <a:pPr eaLnBrk="1"/>
            <a:r>
              <a:rPr lang="en-US" altLang="en-US" sz="2400">
                <a:latin typeface="Calibri" charset="0"/>
                <a:ea typeface="Calibri" charset="0"/>
                <a:cs typeface="Calibri" charset="0"/>
                <a:sym typeface="Calibri" charset="0"/>
              </a:rPr>
              <a:t>How can buildings continue to grow, learn, and sustain excellence after SEISMIC?</a:t>
            </a:r>
          </a:p>
          <a:p>
            <a:pPr eaLnBrk="1"/>
            <a:endParaRPr lang="en-US" altLang="en-US" sz="2400">
              <a:latin typeface="Calibri" charset="0"/>
              <a:ea typeface="Calibri" charset="0"/>
              <a:cs typeface="Calibri" charset="0"/>
              <a:sym typeface="Calibri" charset="0"/>
            </a:endParaRPr>
          </a:p>
          <a:p>
            <a:pPr eaLnBrk="1"/>
            <a:r>
              <a:rPr lang="en-US" altLang="en-US" sz="2400">
                <a:latin typeface="Calibri" charset="0"/>
                <a:ea typeface="Calibri" charset="0"/>
                <a:cs typeface="Calibri" charset="0"/>
                <a:sym typeface="Calibri" charset="0"/>
              </a:rPr>
              <a:t>Photo Credit</a:t>
            </a:r>
          </a:p>
          <a:p>
            <a:pPr eaLnBrk="1"/>
            <a:r>
              <a:rPr lang="en-US" altLang="en-US" sz="2400">
                <a:latin typeface="Calibri" charset="0"/>
                <a:ea typeface="Calibri" charset="0"/>
                <a:cs typeface="Calibri" charset="0"/>
                <a:sym typeface="Calibri" charset="0"/>
              </a:rPr>
              <a:t>Pixabay- no attribution required.</a:t>
            </a:r>
            <a:endParaRPr lang="en-US" altLang="en-US" sz="2400"/>
          </a:p>
          <a:p>
            <a:pPr eaLnBrk="1"/>
            <a:endParaRPr lang="en-US" altLang="en-US"/>
          </a:p>
        </p:txBody>
      </p:sp>
    </p:spTree>
    <p:extLst>
      <p:ext uri="{BB962C8B-B14F-4D97-AF65-F5344CB8AC3E}">
        <p14:creationId xmlns:p14="http://schemas.microsoft.com/office/powerpoint/2010/main" val="1068086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
          <p:cNvSpPr>
            <a:spLocks noGrp="1" noRot="1" noChangeAspect="1" noChangeArrowheads="1"/>
          </p:cNvSpPr>
          <p:nvPr>
            <p:ph type="sldImg"/>
          </p:nvPr>
        </p:nvSpPr>
        <p:spPr/>
      </p:sp>
      <p:sp>
        <p:nvSpPr>
          <p:cNvPr id="92162" name="Rectangle 2"/>
          <p:cNvSpPr>
            <a:spLocks noGrp="1" noChangeArrowheads="1"/>
          </p:cNvSpPr>
          <p:nvPr>
            <p:ph type="body" idx="1"/>
          </p:nvPr>
        </p:nvSpPr>
        <p:spPr/>
        <p:txBody>
          <a:bodyPr/>
          <a:lstStyle/>
          <a:p>
            <a:pPr marL="57150" defTabSz="647700" eaLnBrk="1">
              <a:buClr>
                <a:srgbClr val="FAA757"/>
              </a:buClr>
              <a:buFont typeface="Calibri" charset="0"/>
              <a:buNone/>
            </a:pPr>
            <a:r>
              <a:rPr lang="en-US" altLang="en-US" sz="1200">
                <a:latin typeface="Calibri" charset="0"/>
                <a:ea typeface="Calibri" charset="0"/>
                <a:cs typeface="Calibri" charset="0"/>
                <a:sym typeface="Calibri" charset="0"/>
              </a:rPr>
              <a:t>We introduced some ideas from research the Ed Trust has done on schools where student achievement is quite high although demographics might indicate otherwise.  </a:t>
            </a:r>
          </a:p>
          <a:p>
            <a:pPr marL="57150" defTabSz="647700" eaLnBrk="1">
              <a:buClr>
                <a:srgbClr val="FAA757"/>
              </a:buClr>
              <a:buFont typeface="Calibri" charset="0"/>
              <a:buNone/>
            </a:pPr>
            <a:r>
              <a:rPr lang="en-US" altLang="en-US" sz="1200">
                <a:latin typeface="Calibri" charset="0"/>
                <a:ea typeface="Calibri" charset="0"/>
                <a:cs typeface="Calibri" charset="0"/>
                <a:sym typeface="Calibri" charset="0"/>
              </a:rPr>
              <a:t>Teachers and principals from successful schools identified 5 attributes that positively impact student achievement and we have arbitrarily added a 6</a:t>
            </a:r>
            <a:r>
              <a:rPr lang="en-US" altLang="en-US" sz="1200" baseline="30000">
                <a:latin typeface="Calibri" charset="0"/>
                <a:ea typeface="Calibri" charset="0"/>
                <a:cs typeface="Calibri" charset="0"/>
                <a:sym typeface="Calibri" charset="0"/>
              </a:rPr>
              <a:t>th</a:t>
            </a:r>
            <a:r>
              <a:rPr lang="en-US" altLang="en-US" sz="1200">
                <a:latin typeface="Calibri" charset="0"/>
                <a:ea typeface="Calibri" charset="0"/>
                <a:cs typeface="Calibri" charset="0"/>
                <a:sym typeface="Calibri" charset="0"/>
              </a:rPr>
              <a:t> attribute that we find to be important.</a:t>
            </a:r>
          </a:p>
          <a:p>
            <a:pPr marL="57150" defTabSz="647700" eaLnBrk="1">
              <a:buClr>
                <a:srgbClr val="FAA757"/>
              </a:buClr>
              <a:buFont typeface="Calibri" charset="0"/>
              <a:buNone/>
            </a:pPr>
            <a:r>
              <a:rPr lang="en-US" altLang="en-US" sz="1200">
                <a:latin typeface="Calibri" charset="0"/>
                <a:ea typeface="Calibri" charset="0"/>
                <a:cs typeface="Calibri" charset="0"/>
                <a:sym typeface="Calibri" charset="0"/>
              </a:rPr>
              <a:t>In building teams, assess your current status for the 6 attributes and discuss the attributes that you are most successful with, as well as attributes that will require the most work. </a:t>
            </a:r>
          </a:p>
          <a:p>
            <a:pPr marL="57150" defTabSz="647700" eaLnBrk="1">
              <a:buClr>
                <a:srgbClr val="FAA757"/>
              </a:buClr>
              <a:buFont typeface="Calibri" charset="0"/>
              <a:buNone/>
            </a:pPr>
            <a:r>
              <a:rPr lang="en-US" altLang="en-US" sz="1200">
                <a:latin typeface="Calibri" charset="0"/>
                <a:ea typeface="Calibri" charset="0"/>
                <a:cs typeface="Calibri" charset="0"/>
                <a:sym typeface="Calibri" charset="0"/>
              </a:rPr>
              <a:t>Keep this information in your mind for the afternoon sessions when you will spend some time as a building team thinking about sustainability specifically in your schools. </a:t>
            </a:r>
            <a:endParaRPr lang="en-US" altLang="en-US"/>
          </a:p>
        </p:txBody>
      </p:sp>
    </p:spTree>
    <p:extLst>
      <p:ext uri="{BB962C8B-B14F-4D97-AF65-F5344CB8AC3E}">
        <p14:creationId xmlns:p14="http://schemas.microsoft.com/office/powerpoint/2010/main" val="5070757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a:r>
              <a:rPr lang="en-US" altLang="en-US" dirty="0"/>
              <a:t>Planning Time</a:t>
            </a:r>
            <a:br>
              <a:rPr lang="en-US" altLang="en-US" dirty="0"/>
            </a:br>
            <a:r>
              <a:rPr lang="en-US" altLang="en-US" dirty="0"/>
              <a:t>Building teams work in separate classrooms to work through planning documents and consider sustainability post SEISMIC</a:t>
            </a:r>
            <a:r>
              <a:rPr lang="en-US" altLang="en-US" dirty="0" smtClean="0"/>
              <a:t>.</a:t>
            </a:r>
          </a:p>
          <a:p>
            <a:pPr eaLnBrk="1"/>
            <a:r>
              <a:rPr lang="en-US" altLang="en-US" smtClean="0"/>
              <a:t>Reported completed documents</a:t>
            </a:r>
            <a:r>
              <a:rPr lang="en-US" altLang="en-US" baseline="0" smtClean="0"/>
              <a:t> to project leaders.</a:t>
            </a:r>
            <a:endParaRPr lang="en-US" altLang="en-US"/>
          </a:p>
          <a:p>
            <a:pPr eaLnBrk="1"/>
            <a:endParaRPr lang="en-US" altLang="en-US" dirty="0"/>
          </a:p>
          <a:p>
            <a:pPr eaLnBrk="1"/>
            <a:r>
              <a:rPr lang="en-US" altLang="en-US" dirty="0"/>
              <a:t>Photo Credit</a:t>
            </a:r>
          </a:p>
          <a:p>
            <a:pPr eaLnBrk="1"/>
            <a:r>
              <a:rPr lang="en-US" altLang="en-US" dirty="0" err="1"/>
              <a:t>Pixabay</a:t>
            </a:r>
            <a:r>
              <a:rPr lang="en-US" altLang="en-US" dirty="0"/>
              <a:t>- no attribution required.</a:t>
            </a:r>
            <a:br>
              <a:rPr lang="en-US" altLang="en-US" dirty="0"/>
            </a:br>
            <a:endParaRPr lang="en-US" altLang="en-US" dirty="0"/>
          </a:p>
        </p:txBody>
      </p:sp>
    </p:spTree>
    <p:extLst>
      <p:ext uri="{BB962C8B-B14F-4D97-AF65-F5344CB8AC3E}">
        <p14:creationId xmlns:p14="http://schemas.microsoft.com/office/powerpoint/2010/main" val="1206901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Grp="1" noRot="1" noChangeAspect="1" noChangeArrowheads="1" noTextEdit="1"/>
          </p:cNvSpPr>
          <p:nvPr>
            <p:ph type="sldImg"/>
          </p:nvPr>
        </p:nvSpPr>
        <p:spPr>
          <a:solidFill>
            <a:srgbClr val="FFFFFF"/>
          </a:solidFill>
          <a:ln/>
        </p:spPr>
      </p:sp>
      <p:sp>
        <p:nvSpPr>
          <p:cNvPr id="66562" name="Rectangle 2"/>
          <p:cNvSpPr>
            <a:spLocks noGrp="1" noChangeArrowheads="1"/>
          </p:cNvSpPr>
          <p:nvPr>
            <p:ph type="body" idx="1"/>
          </p:nvPr>
        </p:nvSpPr>
        <p:spPr/>
        <p:txBody>
          <a:bodyPr/>
          <a:lstStyle/>
          <a:p>
            <a:pPr defTabSz="825500" eaLnBrk="1">
              <a:defRPr/>
            </a:pPr>
            <a:r>
              <a:rPr lang="en-US" altLang="en-US" sz="1400" dirty="0" smtClean="0">
                <a:latin typeface="Calibri" charset="0"/>
                <a:ea typeface="Calibri" charset="0"/>
                <a:cs typeface="Calibri" charset="0"/>
                <a:sym typeface="Calibri" charset="0"/>
              </a:rPr>
              <a:t>We introduced our model of effective instruction leading to improved student learning almost three years ago.  Prior grant work had convinced us that working with whole schools would be the most effective grain size for approaching changes to teaching and learning.  Three years later, this school house model and the ideas inherent in this model are much more familiar to all of you.  </a:t>
            </a:r>
          </a:p>
          <a:p>
            <a:pPr defTabSz="825500" eaLnBrk="1">
              <a:defRPr/>
            </a:pPr>
            <a:r>
              <a:rPr lang="en-US" altLang="en-US" sz="1400" dirty="0" smtClean="0">
                <a:latin typeface="Calibri" charset="0"/>
                <a:ea typeface="Calibri" charset="0"/>
                <a:cs typeface="Calibri" charset="0"/>
                <a:sym typeface="Calibri" charset="0"/>
              </a:rPr>
              <a:t>I would argue that your schools have a much stronger foundation of common beliefs around teaching and learning as well as the role of teachers, students, and principals in supporting those beliefs.  You have increased your content and pedagogical content knowledge, have a much stronger understanding of learning progressions and formative assessment strategies, educational research, fixed vs growth mindset, the importance of strong building leadership, and the support, commitment, and energy that comes from working in a </a:t>
            </a:r>
            <a:r>
              <a:rPr lang="en-US" altLang="en-US" sz="1400" i="1" dirty="0" smtClean="0">
                <a:latin typeface="Calibri" charset="0"/>
                <a:ea typeface="Calibri" charset="0"/>
                <a:cs typeface="Calibri" charset="0"/>
                <a:sym typeface="Calibri" charset="0"/>
              </a:rPr>
              <a:t>real</a:t>
            </a:r>
            <a:r>
              <a:rPr lang="en-US" altLang="en-US" sz="1400" dirty="0" smtClean="0">
                <a:latin typeface="Calibri" charset="0"/>
                <a:ea typeface="Calibri" charset="0"/>
                <a:cs typeface="Calibri" charset="0"/>
                <a:sym typeface="Calibri" charset="0"/>
              </a:rPr>
              <a:t> professional learning community.  </a:t>
            </a:r>
          </a:p>
          <a:p>
            <a:pPr eaLnBrk="1" hangingPunct="1">
              <a:defRPr/>
            </a:pPr>
            <a:endParaRPr lang="en-US" altLang="en-US" sz="1400" dirty="0" smtClean="0">
              <a:latin typeface="Calibri" charset="0"/>
              <a:ea typeface="ＭＳ Ｐゴシック" charset="-128"/>
              <a:sym typeface="Calibri" charset="0"/>
            </a:endParaRPr>
          </a:p>
          <a:p>
            <a:pPr eaLnBrk="1" hangingPunct="1">
              <a:defRPr/>
            </a:pPr>
            <a:r>
              <a:rPr lang="en-US" altLang="en-US" sz="1400" dirty="0" smtClean="0">
                <a:latin typeface="Calibri" charset="0"/>
                <a:ea typeface="ＭＳ Ｐゴシック" charset="-128"/>
                <a:sym typeface="Calibri" charset="0"/>
              </a:rPr>
              <a:t>Photo Credit</a:t>
            </a:r>
          </a:p>
          <a:p>
            <a:pPr eaLnBrk="1" hangingPunct="1">
              <a:defRPr/>
            </a:pPr>
            <a:r>
              <a:rPr lang="en-US" altLang="en-US" sz="1400" dirty="0" smtClean="0">
                <a:latin typeface="Calibri" charset="0"/>
                <a:ea typeface="ＭＳ Ｐゴシック" charset="-128"/>
                <a:sym typeface="Calibri" charset="0"/>
              </a:rPr>
              <a:t>Indian Rock Schoolhouse/ Daniel Case https://</a:t>
            </a:r>
            <a:r>
              <a:rPr lang="en-US" altLang="en-US" sz="1400" dirty="0" err="1" smtClean="0">
                <a:latin typeface="Calibri" charset="0"/>
                <a:ea typeface="ＭＳ Ｐゴシック" charset="-128"/>
                <a:sym typeface="Calibri" charset="0"/>
              </a:rPr>
              <a:t>commons.wikimedia.org</a:t>
            </a:r>
            <a:r>
              <a:rPr lang="en-US" altLang="en-US" sz="1400" dirty="0" smtClean="0">
                <a:latin typeface="Calibri" charset="0"/>
                <a:ea typeface="ＭＳ Ｐゴシック" charset="-128"/>
                <a:sym typeface="Calibri" charset="0"/>
              </a:rPr>
              <a:t>/wiki/</a:t>
            </a:r>
            <a:r>
              <a:rPr lang="en-US" altLang="en-US" sz="1400" dirty="0" err="1" smtClean="0">
                <a:latin typeface="Calibri" charset="0"/>
                <a:ea typeface="ＭＳ Ｐゴシック" charset="-128"/>
                <a:sym typeface="Calibri" charset="0"/>
              </a:rPr>
              <a:t>User:Daniel_Case</a:t>
            </a:r>
            <a:endParaRPr lang="en-US" altLang="en-US" sz="1400" dirty="0" smtClean="0">
              <a:latin typeface="Calibri" charset="0"/>
              <a:ea typeface="ＭＳ Ｐゴシック" charset="-128"/>
              <a:sym typeface="Calibri" charset="0"/>
            </a:endParaRPr>
          </a:p>
          <a:p>
            <a:pPr eaLnBrk="1" hangingPunct="1">
              <a:defRPr/>
            </a:pPr>
            <a:r>
              <a:rPr lang="en-US" altLang="en-US" sz="1400" dirty="0" smtClean="0">
                <a:latin typeface="Calibri" charset="0"/>
                <a:ea typeface="ＭＳ Ｐゴシック" charset="-128"/>
                <a:sym typeface="Calibri" charset="0"/>
              </a:rPr>
              <a:t>October 18, 2008/ Photo URL https://</a:t>
            </a:r>
            <a:r>
              <a:rPr lang="en-US" altLang="en-US" sz="1400" dirty="0" err="1" smtClean="0">
                <a:latin typeface="Calibri" charset="0"/>
                <a:ea typeface="ＭＳ Ｐゴシック" charset="-128"/>
                <a:sym typeface="Calibri" charset="0"/>
              </a:rPr>
              <a:t>en.wikipedia.org</a:t>
            </a:r>
            <a:r>
              <a:rPr lang="en-US" altLang="en-US" sz="1400" dirty="0" smtClean="0">
                <a:latin typeface="Calibri" charset="0"/>
                <a:ea typeface="ＭＳ Ｐゴシック" charset="-128"/>
                <a:sym typeface="Calibri" charset="0"/>
              </a:rPr>
              <a:t>/wiki/</a:t>
            </a:r>
            <a:r>
              <a:rPr lang="en-US" altLang="en-US" sz="1400" dirty="0" err="1" smtClean="0">
                <a:latin typeface="Calibri" charset="0"/>
                <a:ea typeface="ＭＳ Ｐゴシック" charset="-128"/>
                <a:sym typeface="Calibri" charset="0"/>
              </a:rPr>
              <a:t>Indian_Rock_Schoolhouse</a:t>
            </a:r>
            <a:r>
              <a:rPr lang="en-US" altLang="en-US" sz="1400" dirty="0" smtClean="0">
                <a:latin typeface="Calibri" charset="0"/>
                <a:ea typeface="ＭＳ Ｐゴシック" charset="-128"/>
                <a:sym typeface="Calibri" charset="0"/>
              </a:rPr>
              <a:t>#/media/File:Indian_Rock_Schoolhouse,_</a:t>
            </a:r>
            <a:r>
              <a:rPr lang="en-US" altLang="en-US" sz="1400" dirty="0" err="1" smtClean="0">
                <a:latin typeface="Calibri" charset="0"/>
                <a:ea typeface="ＭＳ Ｐゴシック" charset="-128"/>
                <a:sym typeface="Calibri" charset="0"/>
              </a:rPr>
              <a:t>Amenia</a:t>
            </a:r>
            <a:r>
              <a:rPr lang="en-US" altLang="en-US" sz="1400" dirty="0" smtClean="0">
                <a:latin typeface="Calibri" charset="0"/>
                <a:ea typeface="ＭＳ Ｐゴシック" charset="-128"/>
                <a:sym typeface="Calibri" charset="0"/>
              </a:rPr>
              <a:t>,_</a:t>
            </a:r>
            <a:r>
              <a:rPr lang="en-US" altLang="en-US" sz="1400" dirty="0" err="1" smtClean="0">
                <a:latin typeface="Calibri" charset="0"/>
                <a:ea typeface="ＭＳ Ｐゴシック" charset="-128"/>
                <a:sym typeface="Calibri" charset="0"/>
              </a:rPr>
              <a:t>NY.jpg</a:t>
            </a:r>
            <a:endParaRPr lang="en-US" altLang="en-US" sz="1400" dirty="0" smtClean="0">
              <a:latin typeface="Calibri" charset="0"/>
              <a:ea typeface="ＭＳ Ｐゴシック" charset="-128"/>
              <a:sym typeface="Calibri" charset="0"/>
            </a:endParaRPr>
          </a:p>
          <a:p>
            <a:pPr eaLnBrk="1" hangingPunct="1">
              <a:defRPr/>
            </a:pPr>
            <a:endParaRPr lang="en-US" altLang="en-US" sz="1400" dirty="0" smtClean="0">
              <a:latin typeface="Calibri" charset="0"/>
              <a:ea typeface="ＭＳ Ｐゴシック" charset="-128"/>
              <a:sym typeface="Calibri" charset="0"/>
            </a:endParaRPr>
          </a:p>
          <a:p>
            <a:pPr eaLnBrk="1" hangingPunct="1">
              <a:defRPr/>
            </a:pPr>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1731720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Grp="1" noRot="1" noChangeAspect="1" noChangeArrowheads="1"/>
          </p:cNvSpPr>
          <p:nvPr>
            <p:ph type="sldImg"/>
          </p:nvPr>
        </p:nvSpPr>
        <p:spPr/>
      </p:sp>
      <p:sp>
        <p:nvSpPr>
          <p:cNvPr id="24578" name="Rectangle 2"/>
          <p:cNvSpPr>
            <a:spLocks noGrp="1" noChangeArrowheads="1"/>
          </p:cNvSpPr>
          <p:nvPr>
            <p:ph type="body" idx="1"/>
          </p:nvPr>
        </p:nvSpPr>
        <p:spPr/>
        <p:txBody>
          <a:bodyPr/>
          <a:lstStyle/>
          <a:p>
            <a:pPr defTabSz="457200" eaLnBrk="1"/>
            <a:r>
              <a:rPr lang="en-US" altLang="en-US" sz="1200">
                <a:latin typeface="Helvetica" charset="0"/>
                <a:ea typeface="Helvetica" charset="0"/>
                <a:cs typeface="Helvetica" charset="0"/>
                <a:sym typeface="Helvetica" charset="0"/>
              </a:rPr>
              <a:t>Our mantra:  We want to prepare our students for a world we cannot yet envision.  This means teaching and learning needs to look much different.  We need to stay focused on this idea.</a:t>
            </a:r>
          </a:p>
          <a:p>
            <a:pPr defTabSz="457200" eaLnBrk="1"/>
            <a:endParaRPr lang="en-US" altLang="en-US" sz="1200">
              <a:latin typeface="Helvetica" charset="0"/>
              <a:ea typeface="Helvetica" charset="0"/>
              <a:cs typeface="Helvetica" charset="0"/>
              <a:sym typeface="Helvetica" charset="0"/>
            </a:endParaRPr>
          </a:p>
          <a:p>
            <a:pPr defTabSz="457200" eaLnBrk="1"/>
            <a:r>
              <a:rPr lang="en-US" altLang="en-US" sz="1200">
                <a:latin typeface="Helvetica" charset="0"/>
                <a:ea typeface="Helvetica" charset="0"/>
                <a:cs typeface="Helvetica" charset="0"/>
                <a:sym typeface="Helvetica" charset="0"/>
              </a:rPr>
              <a:t>The one really competitive skill is the skill of being able to learn.  It is the skill of being able not to give the right answer to questions about what you were taught in school, but to make the right response to situations that are outside the scope of what you were taught in school.  We need to produce people who know how to act when they’re faced with situations for which they were not specifically prepared.</a:t>
            </a:r>
          </a:p>
          <a:p>
            <a:pPr defTabSz="457200" eaLnBrk="1"/>
            <a:r>
              <a:rPr lang="en-US" altLang="en-US" sz="1200">
                <a:latin typeface="Helvetica" charset="0"/>
                <a:ea typeface="Helvetica" charset="0"/>
                <a:cs typeface="Helvetica" charset="0"/>
                <a:sym typeface="Helvetica" charset="0"/>
              </a:rPr>
              <a:t>Seymour Papert</a:t>
            </a:r>
            <a:endParaRPr lang="en-US" altLang="en-US"/>
          </a:p>
        </p:txBody>
      </p:sp>
    </p:spTree>
    <p:extLst>
      <p:ext uri="{BB962C8B-B14F-4D97-AF65-F5344CB8AC3E}">
        <p14:creationId xmlns:p14="http://schemas.microsoft.com/office/powerpoint/2010/main" val="184575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Grp="1" noRot="1" noChangeAspect="1" noChangeArrowheads="1"/>
          </p:cNvSpPr>
          <p:nvPr>
            <p:ph type="sldImg"/>
          </p:nvPr>
        </p:nvSpPr>
        <p:spPr/>
      </p:sp>
      <p:sp>
        <p:nvSpPr>
          <p:cNvPr id="26626" name="Rectangle 2"/>
          <p:cNvSpPr>
            <a:spLocks noGrp="1" noChangeArrowheads="1"/>
          </p:cNvSpPr>
          <p:nvPr>
            <p:ph type="body" idx="1"/>
          </p:nvPr>
        </p:nvSpPr>
        <p:spPr/>
        <p:txBody>
          <a:bodyPr/>
          <a:lstStyle/>
          <a:p>
            <a:pPr marL="342900" lvl="1" indent="-342900" defTabSz="914400" eaLnBrk="1">
              <a:spcBef>
                <a:spcPts val="2400"/>
              </a:spcBef>
            </a:pPr>
            <a:r>
              <a:rPr lang="en-US" altLang="en-US" sz="1200">
                <a:latin typeface="Calibri" charset="0"/>
                <a:ea typeface="Calibri" charset="0"/>
                <a:cs typeface="Calibri" charset="0"/>
                <a:sym typeface="Calibri" charset="0"/>
              </a:rPr>
              <a:t>This is a quote from one of you, at the end of last school year.  We’ve made some serious progress over the last several years that has really changed the vision of instruction at your schools- let’s be sure that you stay focused on the vision into the future.</a:t>
            </a:r>
          </a:p>
          <a:p>
            <a:pPr marL="342900" lvl="1" indent="-342900" defTabSz="914400" eaLnBrk="1">
              <a:spcBef>
                <a:spcPts val="2400"/>
              </a:spcBef>
            </a:pPr>
            <a:endParaRPr lang="en-US" altLang="en-US" sz="1200">
              <a:latin typeface="Calibri" charset="0"/>
              <a:ea typeface="Calibri" charset="0"/>
              <a:cs typeface="Calibri" charset="0"/>
              <a:sym typeface="Calibri" charset="0"/>
            </a:endParaRPr>
          </a:p>
          <a:p>
            <a:pPr marL="342900" lvl="1" indent="-342900" defTabSz="914400" eaLnBrk="1">
              <a:spcBef>
                <a:spcPts val="2400"/>
              </a:spcBef>
            </a:pPr>
            <a:r>
              <a:rPr lang="en-US" altLang="en-US" sz="1200">
                <a:latin typeface="Calibri" charset="0"/>
                <a:ea typeface="Calibri" charset="0"/>
                <a:cs typeface="Calibri" charset="0"/>
                <a:sym typeface="Calibri" charset="0"/>
              </a:rPr>
              <a:t>SEISMIC has changed the vision of instruction at our school.  We’re all moving together in the same direction, which has resulted in a different daily level of instruction.  </a:t>
            </a:r>
          </a:p>
          <a:p>
            <a:pPr marL="342900" lvl="1" indent="-342900" defTabSz="914400" eaLnBrk="1">
              <a:spcBef>
                <a:spcPts val="2400"/>
              </a:spcBef>
            </a:pPr>
            <a:endParaRPr lang="en-US" altLang="en-US" sz="1200">
              <a:latin typeface="Calibri" charset="0"/>
              <a:ea typeface="Calibri" charset="0"/>
              <a:cs typeface="Calibri" charset="0"/>
              <a:sym typeface="Calibri" charset="0"/>
            </a:endParaRPr>
          </a:p>
          <a:p>
            <a:pPr marL="342900" lvl="1" indent="-342900" defTabSz="914400" eaLnBrk="1">
              <a:spcBef>
                <a:spcPts val="2400"/>
              </a:spcBef>
            </a:pPr>
            <a:r>
              <a:rPr lang="en-US" altLang="en-US" sz="1200">
                <a:latin typeface="Calibri" charset="0"/>
                <a:ea typeface="Calibri" charset="0"/>
                <a:cs typeface="Calibri" charset="0"/>
                <a:sym typeface="Calibri" charset="0"/>
              </a:rPr>
              <a:t>Photo Credit</a:t>
            </a:r>
          </a:p>
          <a:p>
            <a:pPr marL="342900" lvl="1" indent="-342900" defTabSz="914400" eaLnBrk="1">
              <a:spcBef>
                <a:spcPts val="2400"/>
              </a:spcBef>
            </a:pPr>
            <a:r>
              <a:rPr lang="en-US" altLang="en-US" sz="1200">
                <a:latin typeface="Calibri" charset="0"/>
                <a:ea typeface="Calibri" charset="0"/>
                <a:cs typeface="Calibri" charset="0"/>
                <a:sym typeface="Calibri" charset="0"/>
              </a:rPr>
              <a:t>Pixabay- no attribution required</a:t>
            </a:r>
          </a:p>
          <a:p>
            <a:pPr marL="342900" lvl="1" indent="-342900" defTabSz="914400" eaLnBrk="1">
              <a:spcBef>
                <a:spcPts val="2400"/>
              </a:spcBef>
            </a:pPr>
            <a:endParaRPr lang="en-US" altLang="en-US" sz="1200">
              <a:latin typeface="Calibri" charset="0"/>
              <a:ea typeface="Calibri" charset="0"/>
              <a:cs typeface="Calibri" charset="0"/>
              <a:sym typeface="Calibri" charset="0"/>
            </a:endParaRPr>
          </a:p>
        </p:txBody>
      </p:sp>
    </p:spTree>
    <p:extLst>
      <p:ext uri="{BB962C8B-B14F-4D97-AF65-F5344CB8AC3E}">
        <p14:creationId xmlns:p14="http://schemas.microsoft.com/office/powerpoint/2010/main" val="119866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Grp="1" noRot="1" noChangeAspect="1" noChangeArrowheads="1"/>
          </p:cNvSpPr>
          <p:nvPr>
            <p:ph type="sldImg"/>
          </p:nvPr>
        </p:nvSpPr>
        <p:spPr/>
      </p:sp>
      <p:sp>
        <p:nvSpPr>
          <p:cNvPr id="45058" name="Rectangle 2"/>
          <p:cNvSpPr>
            <a:spLocks noGrp="1" noChangeArrowheads="1"/>
          </p:cNvSpPr>
          <p:nvPr>
            <p:ph type="body" idx="1"/>
          </p:nvPr>
        </p:nvSpPr>
        <p:spPr/>
        <p:txBody>
          <a:bodyPr/>
          <a:lstStyle/>
          <a:p>
            <a:pPr defTabSz="1295400" eaLnBrk="1">
              <a:buClr>
                <a:srgbClr val="000000"/>
              </a:buClr>
            </a:pPr>
            <a:r>
              <a:rPr lang="en-US" altLang="en-US" sz="1400">
                <a:latin typeface="Calibri" charset="0"/>
                <a:ea typeface="Calibri" charset="0"/>
                <a:cs typeface="Calibri" charset="0"/>
                <a:sym typeface="Calibri" charset="0"/>
              </a:rPr>
              <a:t>I would argue that we’ve really gotten to a new place with teaching and learning in your schools over the last three years.  I can’t argue that the path was exactly what we had envisioned when we started this process:)</a:t>
            </a:r>
          </a:p>
          <a:p>
            <a:pPr defTabSz="1295400" eaLnBrk="1">
              <a:buClr>
                <a:srgbClr val="000000"/>
              </a:buClr>
            </a:pPr>
            <a:endParaRPr lang="en-US" altLang="en-US" sz="1400">
              <a:latin typeface="Calibri" charset="0"/>
              <a:ea typeface="Calibri" charset="0"/>
              <a:cs typeface="Calibri" charset="0"/>
              <a:sym typeface="Calibri" charset="0"/>
            </a:endParaRPr>
          </a:p>
          <a:p>
            <a:pPr defTabSz="1295400" eaLnBrk="1">
              <a:buClr>
                <a:srgbClr val="000000"/>
              </a:buClr>
            </a:pPr>
            <a:r>
              <a:rPr lang="en-US" altLang="en-US" sz="1400">
                <a:latin typeface="Calibri" charset="0"/>
                <a:ea typeface="Calibri" charset="0"/>
                <a:cs typeface="Calibri" charset="0"/>
                <a:sym typeface="Calibri" charset="0"/>
              </a:rPr>
              <a:t>Photo Credit</a:t>
            </a:r>
          </a:p>
          <a:p>
            <a:pPr defTabSz="1295400" eaLnBrk="1">
              <a:buClr>
                <a:srgbClr val="000000"/>
              </a:buClr>
            </a:pPr>
            <a:r>
              <a:rPr lang="en-US" altLang="en-US" sz="1400">
                <a:latin typeface="Calibri" charset="0"/>
                <a:ea typeface="Calibri" charset="0"/>
                <a:cs typeface="Calibri" charset="0"/>
                <a:sym typeface="Calibri" charset="0"/>
              </a:rPr>
              <a:t>Pixabay- no attribution required</a:t>
            </a:r>
            <a:endParaRPr lang="en-US" altLang="en-US"/>
          </a:p>
        </p:txBody>
      </p:sp>
    </p:spTree>
    <p:extLst>
      <p:ext uri="{BB962C8B-B14F-4D97-AF65-F5344CB8AC3E}">
        <p14:creationId xmlns:p14="http://schemas.microsoft.com/office/powerpoint/2010/main" val="404394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Rot="1" noChangeAspect="1" noChangeArrowheads="1"/>
          </p:cNvSpPr>
          <p:nvPr>
            <p:ph type="sldImg"/>
          </p:nvPr>
        </p:nvSpPr>
        <p:spPr/>
      </p:sp>
      <p:sp>
        <p:nvSpPr>
          <p:cNvPr id="31746" name="Rectangle 2"/>
          <p:cNvSpPr>
            <a:spLocks noGrp="1" noChangeArrowheads="1"/>
          </p:cNvSpPr>
          <p:nvPr>
            <p:ph type="body" idx="1"/>
          </p:nvPr>
        </p:nvSpPr>
        <p:spPr/>
        <p:txBody>
          <a:bodyPr/>
          <a:lstStyle/>
          <a:p>
            <a:pPr marL="685800" defTabSz="457200" eaLnBrk="1"/>
            <a:r>
              <a:rPr lang="en-US" altLang="en-US" sz="1200">
                <a:latin typeface="Symbol" charset="2"/>
                <a:ea typeface="Symbol" charset="2"/>
                <a:cs typeface="Symbol" charset="2"/>
                <a:sym typeface="Symbol" charset="2"/>
              </a:rPr>
              <a:t>Our more specific goals for the summer academy are related to thinking about sustaining the professional growth you’ve had individually and collectively after the funded period ends.</a:t>
            </a:r>
          </a:p>
          <a:p>
            <a:pPr marL="685800" defTabSz="457200" eaLnBrk="1">
              <a:buFontTx/>
              <a:buChar char="•"/>
            </a:pPr>
            <a:r>
              <a:rPr lang="en-US" altLang="en-US" sz="1200">
                <a:latin typeface="Symbol" charset="2"/>
                <a:ea typeface="Symbol" charset="2"/>
                <a:cs typeface="Symbol" charset="2"/>
                <a:sym typeface="Symbol" charset="2"/>
              </a:rPr>
              <a:t>	</a:t>
            </a:r>
            <a:r>
              <a:rPr lang="en-US" altLang="en-US" sz="1200">
                <a:latin typeface="Calibri" charset="0"/>
                <a:ea typeface="Calibri" charset="0"/>
                <a:cs typeface="Calibri" charset="0"/>
                <a:sym typeface="Calibri" charset="0"/>
              </a:rPr>
              <a:t>Reflect on individual use of research-based instructional strategies and set goals for continued improvement.</a:t>
            </a:r>
          </a:p>
          <a:p>
            <a:pPr marL="685800" defTabSz="457200" eaLnBrk="1"/>
            <a:r>
              <a:rPr lang="en-US" altLang="en-US" sz="1200">
                <a:latin typeface="Symbol" charset="2"/>
                <a:ea typeface="Symbol" charset="2"/>
                <a:cs typeface="Symbol" charset="2"/>
                <a:sym typeface="Symbol" charset="2"/>
              </a:rPr>
              <a:t>•	</a:t>
            </a:r>
            <a:r>
              <a:rPr lang="en-US" altLang="en-US" sz="1200">
                <a:latin typeface="Calibri" charset="0"/>
                <a:ea typeface="Calibri" charset="0"/>
                <a:cs typeface="Calibri" charset="0"/>
                <a:sym typeface="Calibri" charset="0"/>
              </a:rPr>
              <a:t>Collaborate with colleagues to plan for, and hold one another accountable for, continued instructional improvement.</a:t>
            </a:r>
          </a:p>
          <a:p>
            <a:pPr marL="685800" defTabSz="457200" eaLnBrk="1"/>
            <a:r>
              <a:rPr lang="en-US" altLang="en-US" sz="1200">
                <a:latin typeface="Calibri" charset="0"/>
                <a:ea typeface="Calibri" charset="0"/>
                <a:cs typeface="Calibri" charset="0"/>
                <a:sym typeface="Calibri" charset="0"/>
              </a:rPr>
              <a:t>Math Goal: Algebraic reasoning is developed through noticing, describing, representing, and proving generalizations in mathematics.</a:t>
            </a:r>
          </a:p>
          <a:p>
            <a:pPr marL="685800" defTabSz="457200" eaLnBrk="1">
              <a:buFont typeface="Symbol" charset="2"/>
              <a:buChar char="•"/>
            </a:pPr>
            <a:r>
              <a:rPr lang="en-US" altLang="en-US" sz="1200">
                <a:latin typeface="Calibri" charset="0"/>
                <a:ea typeface="Calibri" charset="0"/>
                <a:cs typeface="Calibri" charset="0"/>
                <a:sym typeface="Calibri" charset="0"/>
              </a:rPr>
              <a:t>Science Goal: Diversity of life on Earth is a result of biological evolution, driven predominantly by natural selection.</a:t>
            </a:r>
          </a:p>
          <a:p>
            <a:pPr marL="685800" defTabSz="457200" eaLnBrk="1">
              <a:buFont typeface="Symbol" charset="2"/>
              <a:buChar char="•"/>
            </a:pPr>
            <a:endParaRPr lang="en-US" altLang="en-US" sz="1200">
              <a:latin typeface="Calibri" charset="0"/>
              <a:ea typeface="Calibri" charset="0"/>
              <a:cs typeface="Calibri" charset="0"/>
              <a:sym typeface="Calibri" charset="0"/>
            </a:endParaRPr>
          </a:p>
          <a:p>
            <a:pPr marL="685800" defTabSz="457200" eaLnBrk="1">
              <a:buFont typeface="Symbol" charset="2"/>
              <a:buNone/>
            </a:pPr>
            <a:r>
              <a:rPr lang="en-US" altLang="en-US" sz="1200">
                <a:latin typeface="Calibri" charset="0"/>
                <a:ea typeface="Calibri" charset="0"/>
                <a:cs typeface="Calibri" charset="0"/>
                <a:sym typeface="Calibri" charset="0"/>
              </a:rPr>
              <a:t>Photo Credit</a:t>
            </a:r>
          </a:p>
          <a:p>
            <a:pPr marL="685800" defTabSz="457200" eaLnBrk="1">
              <a:buFont typeface="Symbol" charset="2"/>
              <a:buNone/>
            </a:pPr>
            <a:r>
              <a:rPr lang="en-US" altLang="en-US" sz="1200">
                <a:latin typeface="Calibri" charset="0"/>
                <a:ea typeface="Calibri" charset="0"/>
                <a:cs typeface="Calibri" charset="0"/>
                <a:sym typeface="Calibri" charset="0"/>
              </a:rPr>
              <a:t>Pixabay- no attribution required</a:t>
            </a:r>
          </a:p>
          <a:p>
            <a:pPr marL="685800" defTabSz="457200" eaLnBrk="1">
              <a:buFont typeface="Symbol" charset="2"/>
              <a:buNone/>
            </a:pPr>
            <a:endParaRPr lang="en-US" altLang="en-US" sz="1200">
              <a:latin typeface="Calibri" charset="0"/>
              <a:ea typeface="Calibri" charset="0"/>
              <a:cs typeface="Calibri" charset="0"/>
              <a:sym typeface="Calibri" charset="0"/>
            </a:endParaRPr>
          </a:p>
          <a:p>
            <a:pPr marL="685800" defTabSz="457200" eaLnBrk="1"/>
            <a:endParaRPr lang="en-US" altLang="en-US" sz="1200">
              <a:latin typeface="Calibri" charset="0"/>
              <a:ea typeface="Calibri" charset="0"/>
              <a:cs typeface="Calibri" charset="0"/>
              <a:sym typeface="Calibri" charset="0"/>
            </a:endParaRPr>
          </a:p>
        </p:txBody>
      </p:sp>
    </p:spTree>
    <p:extLst>
      <p:ext uri="{BB962C8B-B14F-4D97-AF65-F5344CB8AC3E}">
        <p14:creationId xmlns:p14="http://schemas.microsoft.com/office/powerpoint/2010/main" val="2014925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Grp="1" noRot="1" noChangeAspect="1" noChangeArrowheads="1"/>
          </p:cNvSpPr>
          <p:nvPr>
            <p:ph type="sldImg"/>
          </p:nvPr>
        </p:nvSpPr>
        <p:spPr/>
      </p:sp>
      <p:sp>
        <p:nvSpPr>
          <p:cNvPr id="49154" name="Rectangle 2"/>
          <p:cNvSpPr>
            <a:spLocks noGrp="1" noChangeArrowheads="1"/>
          </p:cNvSpPr>
          <p:nvPr>
            <p:ph type="body" idx="1"/>
          </p:nvPr>
        </p:nvSpPr>
        <p:spPr/>
        <p:txBody>
          <a:bodyPr/>
          <a:lstStyle/>
          <a:p>
            <a:pPr marL="0" lvl="1" defTabSz="457200" eaLnBrk="1"/>
            <a:r>
              <a:rPr lang="en-US" altLang="en-US" sz="1200">
                <a:latin typeface="Calibri" charset="0"/>
                <a:ea typeface="Calibri" charset="0"/>
                <a:cs typeface="Calibri" charset="0"/>
                <a:sym typeface="Calibri" charset="0"/>
              </a:rPr>
              <a:t>Learning target for this session is to be able to answer the following question:</a:t>
            </a:r>
          </a:p>
          <a:p>
            <a:pPr marL="0" lvl="1" defTabSz="457200" eaLnBrk="1">
              <a:buFontTx/>
              <a:buChar char="•"/>
            </a:pPr>
            <a:r>
              <a:rPr lang="en-US" altLang="en-US" sz="1200">
                <a:latin typeface="Calibri" charset="0"/>
                <a:ea typeface="Calibri" charset="0"/>
                <a:cs typeface="Calibri" charset="0"/>
                <a:sym typeface="Calibri" charset="0"/>
              </a:rPr>
              <a:t>How can we help students apply new findings from cognitive research?</a:t>
            </a:r>
          </a:p>
          <a:p>
            <a:pPr marL="0" lvl="1" defTabSz="457200" eaLnBrk="1"/>
            <a:r>
              <a:rPr lang="en-US" altLang="en-US" sz="1200">
                <a:latin typeface="Calibri" charset="0"/>
                <a:ea typeface="Calibri" charset="0"/>
                <a:cs typeface="Calibri" charset="0"/>
                <a:sym typeface="Calibri" charset="0"/>
              </a:rPr>
              <a:t>Success criteria:</a:t>
            </a:r>
          </a:p>
          <a:p>
            <a:pPr defTabSz="457200" eaLnBrk="1"/>
            <a:r>
              <a:rPr lang="en-US" altLang="en-US" sz="1200">
                <a:latin typeface="Calibri" charset="0"/>
                <a:ea typeface="Calibri" charset="0"/>
                <a:cs typeface="Calibri" charset="0"/>
                <a:sym typeface="Calibri" charset="0"/>
              </a:rPr>
              <a:t>I can incorporate cognitive research findings into my classroom routine.</a:t>
            </a:r>
          </a:p>
          <a:p>
            <a:pPr defTabSz="457200" eaLnBrk="1"/>
            <a:endParaRPr lang="en-US" altLang="en-US" sz="1200">
              <a:latin typeface="Calibri" charset="0"/>
              <a:ea typeface="Calibri" charset="0"/>
              <a:cs typeface="Calibri" charset="0"/>
              <a:sym typeface="Calibri" charset="0"/>
            </a:endParaRPr>
          </a:p>
          <a:p>
            <a:pPr defTabSz="457200" eaLnBrk="1"/>
            <a:r>
              <a:rPr lang="en-US" altLang="en-US" sz="1200">
                <a:latin typeface="Calibri" charset="0"/>
                <a:ea typeface="Calibri" charset="0"/>
                <a:cs typeface="Calibri" charset="0"/>
                <a:sym typeface="Calibri" charset="0"/>
              </a:rPr>
              <a:t>Photo Credit</a:t>
            </a:r>
          </a:p>
          <a:p>
            <a:pPr defTabSz="457200" eaLnBrk="1"/>
            <a:r>
              <a:rPr lang="en-US" altLang="en-US" sz="1200">
                <a:latin typeface="Calibri" charset="0"/>
                <a:ea typeface="Calibri" charset="0"/>
                <a:cs typeface="Calibri" charset="0"/>
                <a:sym typeface="Calibri" charset="0"/>
              </a:rPr>
              <a:t>Pixabay- No attribution required</a:t>
            </a:r>
          </a:p>
          <a:p>
            <a:pPr defTabSz="457200" eaLnBrk="1"/>
            <a:endParaRPr lang="en-US" altLang="en-US" sz="1200">
              <a:latin typeface="Calibri" charset="0"/>
              <a:ea typeface="Calibri" charset="0"/>
              <a:cs typeface="Calibri" charset="0"/>
              <a:sym typeface="Calibri" charset="0"/>
            </a:endParaRPr>
          </a:p>
        </p:txBody>
      </p:sp>
    </p:spTree>
    <p:extLst>
      <p:ext uri="{BB962C8B-B14F-4D97-AF65-F5344CB8AC3E}">
        <p14:creationId xmlns:p14="http://schemas.microsoft.com/office/powerpoint/2010/main" val="11888961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Grp="1" noRot="1" noChangeAspect="1" noChangeArrowheads="1"/>
          </p:cNvSpPr>
          <p:nvPr>
            <p:ph type="sldImg"/>
          </p:nvPr>
        </p:nvSpPr>
        <p:spPr/>
      </p:sp>
      <p:sp>
        <p:nvSpPr>
          <p:cNvPr id="51202" name="Rectangle 2"/>
          <p:cNvSpPr>
            <a:spLocks noGrp="1" noChangeArrowheads="1"/>
          </p:cNvSpPr>
          <p:nvPr>
            <p:ph type="body" idx="1"/>
          </p:nvPr>
        </p:nvSpPr>
        <p:spPr/>
        <p:txBody>
          <a:bodyPr/>
          <a:lstStyle/>
          <a:p>
            <a:pPr eaLnBrk="1"/>
            <a:r>
              <a:rPr lang="en-US" altLang="en-US" sz="1200"/>
              <a:t>This article summarizes much of the new cognitive research.  There are 20 principles of prek-12 teaching and learning, we’re going to look at 4 of the principles this morning.  Some of the other principles might be worth looking at as a group as you start up the new school year.  The article looks at 5 areas of psychological functioning.  </a:t>
            </a:r>
          </a:p>
          <a:p>
            <a:pPr eaLnBrk="1"/>
            <a:r>
              <a:rPr lang="en-US" altLang="en-US" sz="1200"/>
              <a:t>Principles 1-8 related to cognition and learning.</a:t>
            </a:r>
          </a:p>
          <a:p>
            <a:pPr eaLnBrk="1"/>
            <a:r>
              <a:rPr lang="en-US" altLang="en-US" sz="1200"/>
              <a:t>Principles 9-12 relate to motivation for learning.</a:t>
            </a:r>
          </a:p>
          <a:p>
            <a:pPr eaLnBrk="1"/>
            <a:r>
              <a:rPr lang="en-US" altLang="en-US" sz="1200"/>
              <a:t>Principles 13-15 pertain to the social context and emotional dimensions that affect learning.</a:t>
            </a:r>
          </a:p>
          <a:p>
            <a:pPr eaLnBrk="1"/>
            <a:r>
              <a:rPr lang="en-US" altLang="en-US" sz="1200"/>
              <a:t>Principles 16-17 related to classroom management.</a:t>
            </a:r>
          </a:p>
          <a:p>
            <a:pPr eaLnBrk="1"/>
            <a:r>
              <a:rPr lang="en-US" altLang="en-US" sz="1200"/>
              <a:t>Principles 18-20 are about assessing student progress.</a:t>
            </a:r>
            <a:endParaRPr lang="en-US" altLang="en-US"/>
          </a:p>
        </p:txBody>
      </p:sp>
    </p:spTree>
    <p:extLst>
      <p:ext uri="{BB962C8B-B14F-4D97-AF65-F5344CB8AC3E}">
        <p14:creationId xmlns:p14="http://schemas.microsoft.com/office/powerpoint/2010/main" val="1589052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Grp="1" noRot="1" noChangeAspect="1" noChangeArrowheads="1"/>
          </p:cNvSpPr>
          <p:nvPr>
            <p:ph type="sldImg"/>
          </p:nvPr>
        </p:nvSpPr>
        <p:spPr/>
      </p:sp>
      <p:sp>
        <p:nvSpPr>
          <p:cNvPr id="55298" name="Rectangle 2"/>
          <p:cNvSpPr>
            <a:spLocks noGrp="1" noChangeArrowheads="1"/>
          </p:cNvSpPr>
          <p:nvPr>
            <p:ph type="body" idx="1"/>
          </p:nvPr>
        </p:nvSpPr>
        <p:spPr/>
        <p:txBody>
          <a:bodyPr/>
          <a:lstStyle/>
          <a:p>
            <a:pPr marL="57150" defTabSz="1295400" eaLnBrk="1">
              <a:defRPr/>
            </a:pPr>
            <a:r>
              <a:rPr lang="en-US" altLang="en-US" sz="1200" dirty="0" smtClean="0">
                <a:latin typeface="Calibri" charset="0"/>
                <a:ea typeface="Calibri" charset="0"/>
                <a:cs typeface="Calibri" charset="0"/>
                <a:sym typeface="Calibri" charset="0"/>
              </a:rPr>
              <a:t>Many of you have embraced the idea of applying educational research to your own practice and are truly thinking of your role as teachers and principals differently.  It doesn’t really matter what we think we’re teaching.  What matters is the impact on students...</a:t>
            </a:r>
          </a:p>
        </p:txBody>
      </p:sp>
    </p:spTree>
    <p:extLst>
      <p:ext uri="{BB962C8B-B14F-4D97-AF65-F5344CB8AC3E}">
        <p14:creationId xmlns:p14="http://schemas.microsoft.com/office/powerpoint/2010/main" val="1094951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407187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00982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444500"/>
            <a:ext cx="2616200" cy="930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444500"/>
            <a:ext cx="7696200" cy="930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023586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6167141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58907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670438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4847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776668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0582153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39116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544401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82021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823466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25089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519113"/>
            <a:ext cx="2803525" cy="826611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519113"/>
            <a:ext cx="8261350" cy="826611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85068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8864055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74855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8645529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56200" cy="584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05100"/>
            <a:ext cx="5156200" cy="584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674448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76989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674545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29444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9065195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0499487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155810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424671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06587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1488204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95640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8512002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96920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109405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43106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993900"/>
            <a:ext cx="5156200" cy="7759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993900"/>
            <a:ext cx="5156200" cy="7759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252867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01338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8952631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172303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489602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977009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fld id="{13592C79-45B5-6C4C-9465-181AF2F0B6BB}"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1861807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2E494347-638E-0F4B-9042-B50B30696418}"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1170173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fld id="{6D1D08C3-D048-0E48-BC79-ACDD024012D1}"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020925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6435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6435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fld id="{AE2B9D70-B30C-B84F-B5CA-517EE384C7F8}"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439251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fld id="{C25F22EF-64FD-2247-9718-ADA7A057766B}"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662584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8459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fld id="{15418F39-CAB6-2845-809A-138E8D5BD4E6}"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1414392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fld id="{DD1A3153-3801-1A4D-89A7-F83D2786F45C}"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4913203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5ED111A8-37A6-4C49-8D8D-71D770034325}"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34025143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B5C27F99-E3C7-6144-B340-07E3A7AD8237}"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64989466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68FBEDF1-2B04-FE4F-90E2-971AE99A0E57}"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6777555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1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1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3DA14507-94A4-A640-9AA8-D5CF8BDC7C03}"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7849710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01649467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9352361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4659914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38569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4857279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791166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308591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17615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630061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5705868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767946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075323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8440699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944553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33839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858034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994038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995312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1675983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19109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55833940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5430928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537528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4460791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fld id="{64058C32-EA99-0748-8F75-A897B011332D}"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64995750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9D49C7A9-8462-A84B-BACF-D2063F2DC3D4}"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733957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1790512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fld id="{413DF63E-ADA9-0248-BE06-63ED69F3321E}"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7721786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fld id="{E9BEC980-8A21-B94B-A98F-3BDE7E615C8C}"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1015380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fld id="{8EF6484E-8E93-2D4B-A0E1-0CF202E9F134}"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88666582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fld id="{67A12865-3596-D341-8665-97FB58FD87EF}"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80349424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fld id="{71D93CF3-3BB2-EA42-92FB-7A36D347FD2B}"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95055295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3B454F84-B013-D44E-B97F-9CBD16F87BDC}"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81271507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BDB3C430-4583-6244-AB4F-1FB113252534}"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3062369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30DA1612-2445-7941-942B-6536CA80E60A}"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9978445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B355B7EA-496F-6242-B042-1EDEF07DAAA9}"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60411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732099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p:cNvSpPr>
          <p:nvPr>
            <p:ph type="title"/>
          </p:nvPr>
        </p:nvSpPr>
        <p:spPr bwMode="auto">
          <a:xfrm>
            <a:off x="1270000" y="444500"/>
            <a:ext cx="10464800" cy="433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Calibri" charset="0"/>
              </a:rPr>
              <a:t>Click to edit Master title style</a:t>
            </a:r>
          </a:p>
        </p:txBody>
      </p:sp>
      <p:sp>
        <p:nvSpPr>
          <p:cNvPr id="1026" name="Rectangle 2"/>
          <p:cNvSpPr>
            <a:spLocks noGrp="1"/>
          </p:cNvSpPr>
          <p:nvPr>
            <p:ph type="body" idx="1"/>
          </p:nvPr>
        </p:nvSpPr>
        <p:spPr bwMode="auto">
          <a:xfrm>
            <a:off x="1270000" y="1993900"/>
            <a:ext cx="10464800" cy="775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27100" rtl="0" eaLnBrk="0" fontAlgn="base" hangingPunct="0">
        <a:spcBef>
          <a:spcPct val="0"/>
        </a:spcBef>
        <a:spcAft>
          <a:spcPct val="0"/>
        </a:spcAft>
        <a:defRPr sz="5800" kern="1200">
          <a:solidFill>
            <a:srgbClr val="000000"/>
          </a:solidFill>
          <a:latin typeface="+mj-lt"/>
          <a:ea typeface="+mj-ea"/>
          <a:cs typeface="+mj-cs"/>
          <a:sym typeface="Calibri" charset="0"/>
        </a:defRPr>
      </a:lvl1pPr>
      <a:lvl2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2pPr>
      <a:lvl3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3pPr>
      <a:lvl4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4pPr>
      <a:lvl5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5pPr>
      <a:lvl6pPr marL="4572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6pPr>
      <a:lvl7pPr marL="9144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7pPr>
      <a:lvl8pPr marL="13716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8pPr>
      <a:lvl9pPr marL="18288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27100" rtl="0" eaLnBrk="0" fontAlgn="base" hangingPunct="0">
        <a:spcBef>
          <a:spcPct val="0"/>
        </a:spcBef>
        <a:spcAft>
          <a:spcPct val="0"/>
        </a:spcAft>
        <a:defRPr sz="5800" kern="1200">
          <a:solidFill>
            <a:srgbClr val="000000"/>
          </a:solidFill>
          <a:latin typeface="+mj-lt"/>
          <a:ea typeface="+mj-ea"/>
          <a:cs typeface="+mj-cs"/>
          <a:sym typeface="Calibri" charset="0"/>
        </a:defRPr>
      </a:lvl1pPr>
      <a:lvl2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2pPr>
      <a:lvl3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3pPr>
      <a:lvl4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4pPr>
      <a:lvl5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5pPr>
      <a:lvl6pPr marL="4572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6pPr>
      <a:lvl7pPr marL="9144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7pPr>
      <a:lvl8pPr marL="13716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8pPr>
      <a:lvl9pPr marL="18288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4097" name="Rectangle 1"/>
          <p:cNvSpPr>
            <a:spLocks noGrp="1"/>
          </p:cNvSpPr>
          <p:nvPr>
            <p:ph type="title"/>
          </p:nvPr>
        </p:nvSpPr>
        <p:spPr bwMode="auto">
          <a:xfrm>
            <a:off x="1270000" y="239713"/>
            <a:ext cx="10464800" cy="246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4098" name="Rectangle 2"/>
          <p:cNvSpPr>
            <a:spLocks noGrp="1"/>
          </p:cNvSpPr>
          <p:nvPr>
            <p:ph type="body" idx="1"/>
          </p:nvPr>
        </p:nvSpPr>
        <p:spPr bwMode="auto">
          <a:xfrm>
            <a:off x="1270000" y="2705100"/>
            <a:ext cx="10464800" cy="584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defTabSz="927100" rtl="0" eaLnBrk="0" fontAlgn="base" hangingPunct="0">
        <a:spcBef>
          <a:spcPct val="0"/>
        </a:spcBef>
        <a:spcAft>
          <a:spcPct val="0"/>
        </a:spcAft>
        <a:defRPr sz="5800" kern="1200">
          <a:solidFill>
            <a:srgbClr val="000000"/>
          </a:solidFill>
          <a:latin typeface="+mj-lt"/>
          <a:ea typeface="+mj-ea"/>
          <a:cs typeface="+mj-cs"/>
          <a:sym typeface="Calibri" charset="0"/>
        </a:defRPr>
      </a:lvl1pPr>
      <a:lvl2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2pPr>
      <a:lvl3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3pPr>
      <a:lvl4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4pPr>
      <a:lvl5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5pPr>
      <a:lvl6pPr marL="4572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6pPr>
      <a:lvl7pPr marL="9144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7pPr>
      <a:lvl8pPr marL="13716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8pPr>
      <a:lvl9pPr marL="18288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5121" name="Rectangle 1"/>
          <p:cNvSpPr>
            <a:spLocks noGrp="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5122" name="Rectangle 2"/>
          <p:cNvSpPr>
            <a:spLocks noGrp="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ctr" defTabSz="927100" rtl="0" eaLnBrk="0" fontAlgn="base" hangingPunct="0">
        <a:spcBef>
          <a:spcPct val="0"/>
        </a:spcBef>
        <a:spcAft>
          <a:spcPct val="0"/>
        </a:spcAft>
        <a:defRPr sz="5800" kern="1200">
          <a:solidFill>
            <a:srgbClr val="000000"/>
          </a:solidFill>
          <a:latin typeface="+mj-lt"/>
          <a:ea typeface="+mj-ea"/>
          <a:cs typeface="+mj-cs"/>
          <a:sym typeface="Calibri" charset="0"/>
        </a:defRPr>
      </a:lvl1pPr>
      <a:lvl2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2pPr>
      <a:lvl3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3pPr>
      <a:lvl4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4pPr>
      <a:lvl5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5pPr>
      <a:lvl6pPr marL="4572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6pPr>
      <a:lvl7pPr marL="9144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7pPr>
      <a:lvl8pPr marL="13716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8pPr>
      <a:lvl9pPr marL="18288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41" name="Rectangle 1"/>
          <p:cNvSpPr>
            <a:spLocks noGrp="1"/>
          </p:cNvSpPr>
          <p:nvPr>
            <p:ph type="title"/>
          </p:nvPr>
        </p:nvSpPr>
        <p:spPr bwMode="auto">
          <a:xfrm>
            <a:off x="647700" y="390525"/>
            <a:ext cx="11709400"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10242" name="Rectangle 2"/>
          <p:cNvSpPr>
            <a:spLocks noGrp="1"/>
          </p:cNvSpPr>
          <p:nvPr>
            <p:ph type="body" idx="1"/>
          </p:nvPr>
        </p:nvSpPr>
        <p:spPr bwMode="auto">
          <a:xfrm>
            <a:off x="647700" y="2273300"/>
            <a:ext cx="11709400" cy="6435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10243" name="Rectangle 3"/>
          <p:cNvSpPr>
            <a:spLocks noGrp="1"/>
          </p:cNvSpPr>
          <p:nvPr>
            <p:ph type="sldNum" sz="quarter" idx="2"/>
          </p:nvPr>
        </p:nvSpPr>
        <p:spPr bwMode="auto">
          <a:xfrm>
            <a:off x="12039600" y="9236075"/>
            <a:ext cx="314325"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lvl1pPr algn="r" defTabSz="1295400" eaLnBrk="1">
              <a:defRPr/>
            </a:lvl1pPr>
          </a:lstStyle>
          <a:p>
            <a:fld id="{F679A3FD-9794-8C44-9CC6-456CF240B443}" type="slidenum">
              <a:rPr lang="en-US" altLang="en-US"/>
              <a:pPr/>
              <a:t>‹#›</a:t>
            </a:fld>
            <a:endParaRPr lang="en-US" altLang="en-US" sz="1600">
              <a:solidFill>
                <a:srgbClr val="9A9A9A"/>
              </a:solidFill>
              <a:latin typeface="Calibri" charset="0"/>
              <a:ea typeface="Calibri" charset="0"/>
              <a:cs typeface="Calibri" charset="0"/>
              <a:sym typeface="Calibri" charset="0"/>
            </a:endParaRP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ctr" defTabSz="927100" rtl="0" eaLnBrk="0" fontAlgn="base" hangingPunct="0">
        <a:spcBef>
          <a:spcPct val="0"/>
        </a:spcBef>
        <a:spcAft>
          <a:spcPct val="0"/>
        </a:spcAft>
        <a:defRPr sz="5800" kern="1200">
          <a:solidFill>
            <a:srgbClr val="000000"/>
          </a:solidFill>
          <a:latin typeface="+mj-lt"/>
          <a:ea typeface="+mj-ea"/>
          <a:cs typeface="+mj-cs"/>
          <a:sym typeface="Calibri" charset="0"/>
        </a:defRPr>
      </a:lvl1pPr>
      <a:lvl2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2pPr>
      <a:lvl3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3pPr>
      <a:lvl4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4pPr>
      <a:lvl5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5pPr>
      <a:lvl6pPr marL="4572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6pPr>
      <a:lvl7pPr marL="9144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7pPr>
      <a:lvl8pPr marL="13716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8pPr>
      <a:lvl9pPr marL="18288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2289" name="Rectangle 1"/>
          <p:cNvSpPr>
            <a:spLocks noGrp="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12290"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ctr" defTabSz="927100" rtl="0" eaLnBrk="0" fontAlgn="base" hangingPunct="0">
        <a:spcBef>
          <a:spcPct val="0"/>
        </a:spcBef>
        <a:spcAft>
          <a:spcPct val="0"/>
        </a:spcAft>
        <a:defRPr sz="5800" kern="1200">
          <a:solidFill>
            <a:srgbClr val="000000"/>
          </a:solidFill>
          <a:latin typeface="+mj-lt"/>
          <a:ea typeface="+mj-ea"/>
          <a:cs typeface="+mj-cs"/>
          <a:sym typeface="Calibri" charset="0"/>
        </a:defRPr>
      </a:lvl1pPr>
      <a:lvl2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2pPr>
      <a:lvl3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3pPr>
      <a:lvl4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4pPr>
      <a:lvl5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5pPr>
      <a:lvl6pPr marL="4572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6pPr>
      <a:lvl7pPr marL="9144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7pPr>
      <a:lvl8pPr marL="13716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8pPr>
      <a:lvl9pPr marL="18288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p:cNvSpPr>
          <p:nvPr>
            <p:ph type="title"/>
          </p:nvPr>
        </p:nvSpPr>
        <p:spPr bwMode="auto">
          <a:xfrm>
            <a:off x="647700" y="0"/>
            <a:ext cx="11709400" cy="2403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13314"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ctr" defTabSz="927100" rtl="0" eaLnBrk="0" fontAlgn="base" hangingPunct="0">
        <a:spcBef>
          <a:spcPct val="0"/>
        </a:spcBef>
        <a:spcAft>
          <a:spcPct val="0"/>
        </a:spcAft>
        <a:defRPr sz="5800" kern="1200">
          <a:solidFill>
            <a:srgbClr val="000000"/>
          </a:solidFill>
          <a:latin typeface="+mj-lt"/>
          <a:ea typeface="+mj-ea"/>
          <a:cs typeface="+mj-cs"/>
          <a:sym typeface="Calibri" charset="0"/>
        </a:defRPr>
      </a:lvl1pPr>
      <a:lvl2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2pPr>
      <a:lvl3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3pPr>
      <a:lvl4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4pPr>
      <a:lvl5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5pPr>
      <a:lvl6pPr marL="4572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6pPr>
      <a:lvl7pPr marL="9144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7pPr>
      <a:lvl8pPr marL="13716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8pPr>
      <a:lvl9pPr marL="18288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4337" name="Rectangle 1"/>
          <p:cNvSpPr>
            <a:spLocks noGrp="1"/>
          </p:cNvSpPr>
          <p:nvPr>
            <p:ph type="title"/>
          </p:nvPr>
        </p:nvSpPr>
        <p:spPr bwMode="auto">
          <a:xfrm>
            <a:off x="647700" y="133350"/>
            <a:ext cx="11709400" cy="2139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14338"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14339" name="Rectangle 3"/>
          <p:cNvSpPr>
            <a:spLocks noGrp="1"/>
          </p:cNvSpPr>
          <p:nvPr>
            <p:ph type="sldNum" sz="quarter" idx="2"/>
          </p:nvPr>
        </p:nvSpPr>
        <p:spPr bwMode="auto">
          <a:xfrm>
            <a:off x="12049125" y="9236075"/>
            <a:ext cx="312738"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lvl1pPr algn="ctr" defTabSz="584200" eaLnBrk="1">
              <a:defRPr/>
            </a:lvl1pPr>
          </a:lstStyle>
          <a:p>
            <a:fld id="{16D5F59F-2F6C-214C-8F62-8E02D2394783}"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ctr" defTabSz="927100" rtl="0" eaLnBrk="0" fontAlgn="base" hangingPunct="0">
        <a:spcBef>
          <a:spcPct val="0"/>
        </a:spcBef>
        <a:spcAft>
          <a:spcPct val="0"/>
        </a:spcAft>
        <a:defRPr sz="5800" kern="1200">
          <a:solidFill>
            <a:srgbClr val="000000"/>
          </a:solidFill>
          <a:latin typeface="+mj-lt"/>
          <a:ea typeface="+mj-ea"/>
          <a:cs typeface="+mj-cs"/>
          <a:sym typeface="Calibri" charset="0"/>
        </a:defRPr>
      </a:lvl1pPr>
      <a:lvl2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2pPr>
      <a:lvl3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3pPr>
      <a:lvl4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4pPr>
      <a:lvl5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5pPr>
      <a:lvl6pPr marL="4572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6pPr>
      <a:lvl7pPr marL="9144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7pPr>
      <a:lvl8pPr marL="13716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8pPr>
      <a:lvl9pPr marL="18288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2.xml"/><Relationship Id="rId3" Type="http://schemas.openxmlformats.org/officeDocument/2006/relationships/image" Target="../media/image11.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2"/>
          <p:cNvSpPr>
            <a:spLocks noGrp="1" noChangeArrowheads="1"/>
          </p:cNvSpPr>
          <p:nvPr>
            <p:ph type="body" idx="1"/>
          </p:nvPr>
        </p:nvSpPr>
        <p:spPr>
          <a:xfrm>
            <a:off x="773113" y="4913313"/>
            <a:ext cx="11455400" cy="3925887"/>
          </a:xfrm>
        </p:spPr>
        <p:txBody>
          <a:bodyPr/>
          <a:lstStyle/>
          <a:p>
            <a:pPr marL="228600" indent="-203200" algn="l" defTabSz="914400" eaLnBrk="1">
              <a:spcBef>
                <a:spcPts val="5000"/>
              </a:spcBef>
              <a:buFontTx/>
              <a:buChar char="•"/>
              <a:tabLst>
                <a:tab pos="114300" algn="l"/>
                <a:tab pos="177800" algn="l"/>
                <a:tab pos="647700" algn="l"/>
                <a:tab pos="914400" algn="l"/>
              </a:tabLst>
            </a:pPr>
            <a:r>
              <a:rPr lang="en-US" altLang="en-US" sz="4200">
                <a:latin typeface="Calibri" charset="0"/>
                <a:ea typeface="Calibri" charset="0"/>
                <a:cs typeface="Calibri" charset="0"/>
                <a:sym typeface="Calibri" charset="0"/>
              </a:rPr>
              <a:t>Increase student achievement in mathematics and science</a:t>
            </a:r>
          </a:p>
          <a:p>
            <a:pPr marL="228600" indent="-203200" algn="l" defTabSz="914400" eaLnBrk="1">
              <a:spcBef>
                <a:spcPts val="2400"/>
              </a:spcBef>
              <a:buFontTx/>
              <a:buChar char="•"/>
              <a:tabLst>
                <a:tab pos="114300" algn="l"/>
                <a:tab pos="177800" algn="l"/>
                <a:tab pos="647700" algn="l"/>
                <a:tab pos="914400" algn="l"/>
              </a:tabLst>
            </a:pPr>
            <a:r>
              <a:rPr lang="en-US" altLang="en-US" sz="4200">
                <a:latin typeface="Calibri" charset="0"/>
                <a:ea typeface="Calibri" charset="0"/>
                <a:cs typeface="Calibri" charset="0"/>
                <a:sym typeface="Calibri" charset="0"/>
              </a:rPr>
              <a:t>Ensure that all schools have an articulated and shared vision that reflects a belief in students’ capacity to learn  </a:t>
            </a:r>
            <a:endParaRPr lang="en-US" altLang="en-US"/>
          </a:p>
        </p:txBody>
      </p:sp>
      <p:sp>
        <p:nvSpPr>
          <p:cNvPr id="22531" name="AutoShape 3"/>
          <p:cNvSpPr>
            <a:spLocks/>
          </p:cNvSpPr>
          <p:nvPr/>
        </p:nvSpPr>
        <p:spPr bwMode="auto">
          <a:xfrm>
            <a:off x="6132513" y="854075"/>
            <a:ext cx="6096000" cy="265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1pPr>
            <a:lvl2pPr indent="-203200">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2pPr>
            <a:lvl3pPr>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3pPr>
            <a:lvl4pPr>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4pPr>
            <a:lvl5pPr>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5pPr>
            <a:lvl6pPr marL="1371600" fontAlgn="base" hangingPunct="0">
              <a:spcBef>
                <a:spcPct val="0"/>
              </a:spcBef>
              <a:spcAft>
                <a:spcPct val="0"/>
              </a:spcAft>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6pPr>
            <a:lvl7pPr marL="1828800" fontAlgn="base" hangingPunct="0">
              <a:spcBef>
                <a:spcPct val="0"/>
              </a:spcBef>
              <a:spcAft>
                <a:spcPct val="0"/>
              </a:spcAft>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7pPr>
            <a:lvl8pPr marL="2286000" fontAlgn="base" hangingPunct="0">
              <a:spcBef>
                <a:spcPct val="0"/>
              </a:spcBef>
              <a:spcAft>
                <a:spcPct val="0"/>
              </a:spcAft>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8pPr>
            <a:lvl9pPr marL="2743200" fontAlgn="base" hangingPunct="0">
              <a:spcBef>
                <a:spcPct val="0"/>
              </a:spcBef>
              <a:spcAft>
                <a:spcPct val="0"/>
              </a:spcAft>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9pPr>
          </a:lstStyle>
          <a:p>
            <a:pPr lvl="1" defTabSz="914400" eaLnBrk="1">
              <a:spcBef>
                <a:spcPts val="5000"/>
              </a:spcBef>
              <a:buSzPct val="100000"/>
              <a:buFontTx/>
              <a:buChar char="•"/>
              <a:defRPr/>
            </a:pPr>
            <a:r>
              <a:rPr lang="en-US" altLang="en-US" sz="4200" smtClean="0">
                <a:latin typeface="Calibri" charset="0"/>
                <a:ea typeface="Calibri" charset="0"/>
                <a:cs typeface="Calibri" charset="0"/>
                <a:sym typeface="Calibri" charset="0"/>
              </a:rPr>
              <a:t>Improve teachers’ content area knowledge in mathematics and science</a:t>
            </a:r>
          </a:p>
        </p:txBody>
      </p:sp>
      <p:pic>
        <p:nvPicPr>
          <p:cNvPr id="1024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7363" y="395288"/>
            <a:ext cx="4978400" cy="357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Box 2"/>
          <p:cNvSpPr txBox="1">
            <a:spLocks noChangeArrowheads="1"/>
          </p:cNvSpPr>
          <p:nvPr/>
        </p:nvSpPr>
        <p:spPr bwMode="auto">
          <a:xfrm>
            <a:off x="3714750" y="8972550"/>
            <a:ext cx="48355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r>
              <a:rPr lang="en-US" altLang="en-US"/>
              <a:t>Goals Definition/ Blue Diamond Gallery thebluediamondgallery.com/ </a:t>
            </a:r>
          </a:p>
          <a:p>
            <a:pPr eaLnBrk="1"/>
            <a:r>
              <a:rPr lang="en-US" altLang="en-US"/>
              <a:t>Photo URL http://www.thebluediamondgallery.com/pictures/goals.jpg</a:t>
            </a:r>
          </a:p>
          <a:p>
            <a:pPr eaLnBrk="1"/>
            <a:endParaRPr lang="en-US" altLang="en-US"/>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1"/>
          <p:cNvSpPr>
            <a:spLocks noGrp="1" noChangeArrowheads="1"/>
          </p:cNvSpPr>
          <p:nvPr>
            <p:ph type="body" idx="1"/>
          </p:nvPr>
        </p:nvSpPr>
        <p:spPr>
          <a:xfrm>
            <a:off x="112713" y="936625"/>
            <a:ext cx="3683000" cy="5715000"/>
          </a:xfrm>
        </p:spPr>
        <p:txBody>
          <a:bodyPr/>
          <a:lstStyle/>
          <a:p>
            <a:pPr marL="39688" defTabSz="647700" eaLnBrk="1">
              <a:spcBef>
                <a:spcPts val="1100"/>
              </a:spcBef>
              <a:buClr>
                <a:srgbClr val="000000"/>
              </a:buClr>
            </a:pPr>
            <a:r>
              <a:rPr lang="en-US" altLang="en-US" sz="4800">
                <a:latin typeface="Calibri" charset="0"/>
                <a:ea typeface="Calibri" charset="0"/>
                <a:cs typeface="Calibri" charset="0"/>
                <a:sym typeface="Calibri" charset="0"/>
              </a:rPr>
              <a:t>How can buildings continue to grow, learn, and sustain excellence after SEISMIC?</a:t>
            </a:r>
            <a:endParaRPr lang="en-US" altLang="en-US" sz="4800"/>
          </a:p>
        </p:txBody>
      </p:sp>
      <p:sp>
        <p:nvSpPr>
          <p:cNvPr id="3" name="TextBox 2"/>
          <p:cNvSpPr txBox="1"/>
          <p:nvPr/>
        </p:nvSpPr>
        <p:spPr>
          <a:xfrm>
            <a:off x="138113" y="6934200"/>
            <a:ext cx="12580937" cy="646113"/>
          </a:xfrm>
          <a:prstGeom prst="rect">
            <a:avLst/>
          </a:prstGeom>
          <a:noFill/>
        </p:spPr>
        <p:txBody>
          <a:bodyPr wrap="none">
            <a:spAutoFit/>
          </a:bodyPr>
          <a:lstStyle/>
          <a:p>
            <a:pPr eaLnBrk="1">
              <a:defRPr/>
            </a:pPr>
            <a:r>
              <a:rPr lang="en-US" sz="3600" dirty="0">
                <a:latin typeface="+mj-lt"/>
              </a:rPr>
              <a:t>I can help construct a plan for our continued growth post SEISMIC.</a:t>
            </a:r>
          </a:p>
        </p:txBody>
      </p:sp>
      <p:pic>
        <p:nvPicPr>
          <p:cNvPr id="2867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45000" y="936625"/>
            <a:ext cx="7810500" cy="520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1"/>
          <p:cNvSpPr>
            <a:spLocks noGrp="1" noChangeArrowheads="1"/>
          </p:cNvSpPr>
          <p:nvPr>
            <p:ph type="title"/>
          </p:nvPr>
        </p:nvSpPr>
        <p:spPr>
          <a:xfrm>
            <a:off x="622300" y="673100"/>
            <a:ext cx="5092700" cy="5207000"/>
          </a:xfrm>
          <a:ln w="38100">
            <a:solidFill>
              <a:srgbClr val="FAA757"/>
            </a:solidFill>
            <a:miter lim="0"/>
            <a:headEnd/>
            <a:tailEnd/>
          </a:ln>
        </p:spPr>
        <p:txBody>
          <a:bodyPr lIns="0" tIns="0" rIns="0" bIns="0"/>
          <a:lstStyle/>
          <a:p>
            <a:pPr marL="57150" algn="r" defTabSz="647700" eaLnBrk="1"/>
            <a:r>
              <a:rPr lang="en-US" altLang="en-US" sz="6200" b="1">
                <a:solidFill>
                  <a:srgbClr val="FAA757"/>
                </a:solidFill>
              </a:rPr>
              <a:t>HOW</a:t>
            </a:r>
            <a:r>
              <a:rPr lang="en-US" altLang="en-US" sz="6200" b="1"/>
              <a:t> </a:t>
            </a:r>
            <a:r>
              <a:rPr lang="en-US" altLang="en-US" sz="5000" b="1"/>
              <a:t/>
            </a:r>
            <a:br>
              <a:rPr lang="en-US" altLang="en-US" sz="5000" b="1"/>
            </a:br>
            <a:r>
              <a:rPr lang="en-US" altLang="en-US" sz="5000" b="1"/>
              <a:t>IT’S BEING DONE: </a:t>
            </a:r>
            <a:br>
              <a:rPr lang="en-US" altLang="en-US" sz="5000" b="1"/>
            </a:br>
            <a:r>
              <a:rPr lang="en-US" altLang="en-US" sz="5000" b="1"/>
              <a:t>Urgent Lessons from Unexpected Schools</a:t>
            </a:r>
            <a:br>
              <a:rPr lang="en-US" altLang="en-US" sz="5000" b="1"/>
            </a:br>
            <a:r>
              <a:rPr lang="en-US" altLang="en-US" sz="1600"/>
              <a:t>Karin Chenoweth</a:t>
            </a:r>
            <a:br>
              <a:rPr lang="en-US" altLang="en-US" sz="1600"/>
            </a:br>
            <a:r>
              <a:rPr lang="en-US" altLang="en-US" sz="1600"/>
              <a:t>Education Trust (www.edtrust.org)</a:t>
            </a:r>
            <a:endParaRPr lang="en-US" altLang="en-US"/>
          </a:p>
        </p:txBody>
      </p:sp>
      <p:sp>
        <p:nvSpPr>
          <p:cNvPr id="91138" name="AutoShape 2"/>
          <p:cNvSpPr>
            <a:spLocks/>
          </p:cNvSpPr>
          <p:nvPr/>
        </p:nvSpPr>
        <p:spPr bwMode="auto">
          <a:xfrm>
            <a:off x="6121400" y="673100"/>
            <a:ext cx="6489700" cy="6108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defTabSz="647700">
              <a:defRPr sz="1200">
                <a:solidFill>
                  <a:srgbClr val="000000"/>
                </a:solidFill>
                <a:latin typeface="Helvetica" charset="0"/>
                <a:ea typeface="Helvetica" charset="0"/>
                <a:cs typeface="Helvetica" charset="0"/>
                <a:sym typeface="Helvetica" charset="0"/>
              </a:defRPr>
            </a:lvl1pPr>
            <a:lvl2pPr marL="742950" indent="-285750" defTabSz="647700">
              <a:defRPr sz="1200">
                <a:solidFill>
                  <a:srgbClr val="000000"/>
                </a:solidFill>
                <a:latin typeface="Helvetica" charset="0"/>
                <a:ea typeface="Helvetica" charset="0"/>
                <a:cs typeface="Helvetica" charset="0"/>
                <a:sym typeface="Helvetica" charset="0"/>
              </a:defRPr>
            </a:lvl2pPr>
            <a:lvl3pPr marL="1143000" indent="-228600" defTabSz="647700">
              <a:defRPr sz="1200">
                <a:solidFill>
                  <a:srgbClr val="000000"/>
                </a:solidFill>
                <a:latin typeface="Helvetica" charset="0"/>
                <a:ea typeface="Helvetica" charset="0"/>
                <a:cs typeface="Helvetica" charset="0"/>
                <a:sym typeface="Helvetica" charset="0"/>
              </a:defRPr>
            </a:lvl3pPr>
            <a:lvl4pPr marL="1600200" indent="-228600" defTabSz="647700">
              <a:defRPr sz="1200">
                <a:solidFill>
                  <a:srgbClr val="000000"/>
                </a:solidFill>
                <a:latin typeface="Helvetica" charset="0"/>
                <a:ea typeface="Helvetica" charset="0"/>
                <a:cs typeface="Helvetica" charset="0"/>
                <a:sym typeface="Helvetica" charset="0"/>
              </a:defRPr>
            </a:lvl4pPr>
            <a:lvl5pPr marL="2057400" indent="-228600" defTabSz="647700">
              <a:defRPr sz="1200">
                <a:solidFill>
                  <a:srgbClr val="000000"/>
                </a:solidFill>
                <a:latin typeface="Helvetica" charset="0"/>
                <a:ea typeface="Helvetica" charset="0"/>
                <a:cs typeface="Helvetica" charset="0"/>
                <a:sym typeface="Helvetica" charset="0"/>
              </a:defRPr>
            </a:lvl5pPr>
            <a:lvl6pPr marL="25146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buSzPct val="125000"/>
              <a:buFontTx/>
              <a:buChar char="•"/>
            </a:pPr>
            <a:r>
              <a:rPr lang="en-US" altLang="en-US" sz="3600">
                <a:latin typeface="Calibri" charset="0"/>
                <a:ea typeface="Calibri" charset="0"/>
                <a:cs typeface="Calibri" charset="0"/>
                <a:sym typeface="Calibri" charset="0"/>
              </a:rPr>
              <a:t>Focus on what students need to learn</a:t>
            </a:r>
          </a:p>
          <a:p>
            <a:pPr eaLnBrk="1">
              <a:buSzPct val="125000"/>
              <a:buFontTx/>
              <a:buChar char="•"/>
            </a:pPr>
            <a:r>
              <a:rPr lang="en-US" altLang="en-US" sz="3600">
                <a:solidFill>
                  <a:srgbClr val="0056D6"/>
                </a:solidFill>
                <a:latin typeface="Calibri" charset="0"/>
                <a:ea typeface="Calibri" charset="0"/>
                <a:cs typeface="Calibri" charset="0"/>
                <a:sym typeface="Calibri" charset="0"/>
              </a:rPr>
              <a:t>Teachers learn about and implement current findings from educational research</a:t>
            </a:r>
          </a:p>
          <a:p>
            <a:pPr eaLnBrk="1">
              <a:buSzPct val="125000"/>
              <a:buFontTx/>
              <a:buChar char="•"/>
            </a:pPr>
            <a:r>
              <a:rPr lang="en-US" altLang="en-US" sz="3600">
                <a:latin typeface="Calibri" charset="0"/>
                <a:ea typeface="Calibri" charset="0"/>
                <a:cs typeface="Calibri" charset="0"/>
                <a:sym typeface="Calibri" charset="0"/>
              </a:rPr>
              <a:t>Collaborate on how to teach it</a:t>
            </a:r>
          </a:p>
          <a:p>
            <a:pPr eaLnBrk="1">
              <a:buSzPct val="125000"/>
              <a:buFontTx/>
              <a:buChar char="•"/>
            </a:pPr>
            <a:r>
              <a:rPr lang="en-US" altLang="en-US" sz="3600">
                <a:latin typeface="Calibri" charset="0"/>
                <a:ea typeface="Calibri" charset="0"/>
                <a:cs typeface="Calibri" charset="0"/>
                <a:sym typeface="Calibri" charset="0"/>
              </a:rPr>
              <a:t> Assess frequently to see whether students have learned it</a:t>
            </a:r>
          </a:p>
          <a:p>
            <a:pPr eaLnBrk="1">
              <a:buSzPct val="125000"/>
              <a:buFontTx/>
              <a:buChar char="•"/>
            </a:pPr>
            <a:r>
              <a:rPr lang="en-US" altLang="en-US" sz="3600">
                <a:latin typeface="Calibri" charset="0"/>
                <a:ea typeface="Calibri" charset="0"/>
                <a:cs typeface="Calibri" charset="0"/>
                <a:sym typeface="Calibri" charset="0"/>
              </a:rPr>
              <a:t>Use data to inform instruction</a:t>
            </a:r>
          </a:p>
          <a:p>
            <a:pPr eaLnBrk="1">
              <a:buSzPct val="125000"/>
              <a:buFontTx/>
              <a:buChar char="•"/>
            </a:pPr>
            <a:r>
              <a:rPr lang="en-US" altLang="en-US" sz="3600">
                <a:latin typeface="Calibri" charset="0"/>
                <a:ea typeface="Calibri" charset="0"/>
                <a:cs typeface="Calibri" charset="0"/>
                <a:sym typeface="Calibri" charset="0"/>
              </a:rPr>
              <a:t>Build relationships</a:t>
            </a:r>
            <a:endParaRPr lang="en-US" altLang="en-US"/>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2284186" y="10886"/>
            <a:ext cx="16421100" cy="10058400"/>
          </a:xfrm>
        </p:spPr>
      </p:pic>
      <p:sp>
        <p:nvSpPr>
          <p:cNvPr id="2" name="Title 1"/>
          <p:cNvSpPr>
            <a:spLocks noGrp="1"/>
          </p:cNvSpPr>
          <p:nvPr>
            <p:ph type="title"/>
          </p:nvPr>
        </p:nvSpPr>
        <p:spPr>
          <a:xfrm>
            <a:off x="4978400" y="538843"/>
            <a:ext cx="7086600" cy="990600"/>
          </a:xfrm>
        </p:spPr>
        <p:txBody>
          <a:bodyPr anchor="t"/>
          <a:lstStyle/>
          <a:p>
            <a:pPr eaLnBrk="1"/>
            <a:r>
              <a:rPr lang="en-US" altLang="en-US" dirty="0"/>
              <a:t>Planning Time</a:t>
            </a:r>
            <a:br>
              <a:rPr lang="en-US" altLang="en-US" dirty="0"/>
            </a:br>
            <a:r>
              <a:rPr lang="en-US" altLang="en-US" dirty="0"/>
              <a:t/>
            </a:r>
            <a:br>
              <a:rPr lang="en-US" altLang="en-US" dirty="0"/>
            </a:br>
            <a:endParaRPr lang="en-US" altLang="en-US" dirty="0"/>
          </a:p>
        </p:txBody>
      </p:sp>
      <p:sp>
        <p:nvSpPr>
          <p:cNvPr id="32771" name="TextBox 4"/>
          <p:cNvSpPr txBox="1">
            <a:spLocks noChangeArrowheads="1"/>
          </p:cNvSpPr>
          <p:nvPr/>
        </p:nvSpPr>
        <p:spPr bwMode="auto">
          <a:xfrm>
            <a:off x="5283200" y="1529443"/>
            <a:ext cx="72390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buFont typeface="Arial" charset="0"/>
              <a:buChar char="•"/>
            </a:pPr>
            <a:r>
              <a:rPr lang="en-US" altLang="en-US" sz="4000">
                <a:latin typeface="Calibri" charset="0"/>
                <a:ea typeface="Calibri" charset="0"/>
                <a:cs typeface="Calibri" charset="0"/>
              </a:rPr>
              <a:t>Building teams work through  the planning document.</a:t>
            </a:r>
          </a:p>
          <a:p>
            <a:pPr eaLnBrk="1">
              <a:buFont typeface="Arial" charset="0"/>
              <a:buChar char="•"/>
            </a:pPr>
            <a:r>
              <a:rPr lang="en-US" altLang="en-US" sz="4000" dirty="0">
                <a:latin typeface="Calibri" charset="0"/>
                <a:ea typeface="Calibri" charset="0"/>
                <a:cs typeface="Calibri" charset="0"/>
              </a:rPr>
              <a:t>Return completed documents to project leaders.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3213" y="-57150"/>
            <a:ext cx="13308013" cy="983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0" name="Rectangle 3"/>
          <p:cNvSpPr>
            <a:spLocks/>
          </p:cNvSpPr>
          <p:nvPr/>
        </p:nvSpPr>
        <p:spPr bwMode="auto">
          <a:xfrm>
            <a:off x="2422525" y="4608513"/>
            <a:ext cx="2897188" cy="3316287"/>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hangingPunct="1"/>
            <a:r>
              <a:rPr lang="en-US" altLang="en-US" sz="3600">
                <a:solidFill>
                  <a:schemeClr val="tx1"/>
                </a:solidFill>
                <a:latin typeface="Calibri" charset="0"/>
                <a:ea typeface="ＭＳ Ｐゴシック" charset="-128"/>
                <a:cs typeface="ＭＳ Ｐゴシック" charset="-128"/>
                <a:sym typeface="Calibri" charset="0"/>
              </a:rPr>
              <a:t>Effective Instruction and Improved Student Learning</a:t>
            </a:r>
          </a:p>
        </p:txBody>
      </p:sp>
      <p:sp>
        <p:nvSpPr>
          <p:cNvPr id="65540" name="Rectangle 4"/>
          <p:cNvSpPr>
            <a:spLocks/>
          </p:cNvSpPr>
          <p:nvPr/>
        </p:nvSpPr>
        <p:spPr bwMode="auto">
          <a:xfrm>
            <a:off x="1539875" y="2514600"/>
            <a:ext cx="1765300" cy="1668463"/>
          </a:xfrm>
          <a:prstGeom prst="rect">
            <a:avLst/>
          </a:prstGeom>
          <a:solidFill>
            <a:schemeClr val="bg1"/>
          </a:solidFill>
          <a:ln w="12700">
            <a:solidFill>
              <a:schemeClr val="tx1"/>
            </a:solidFill>
            <a:miter lim="800000"/>
            <a:headEnd/>
            <a:tailEnd/>
          </a:ln>
        </p:spPr>
        <p:txBody>
          <a:bodyPr lIns="0" tIns="0" rIns="0" bIns="0"/>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defRPr/>
            </a:pPr>
            <a:r>
              <a:rPr lang="en-US" altLang="en-US" sz="2399" dirty="0">
                <a:solidFill>
                  <a:schemeClr val="tx1"/>
                </a:solidFill>
                <a:latin typeface="Calibri" charset="0"/>
                <a:ea typeface="ＭＳ Ｐゴシック" charset="-128"/>
                <a:sym typeface="Calibri" charset="0"/>
              </a:rPr>
              <a:t>Content and pedagogical content knowledge</a:t>
            </a:r>
          </a:p>
        </p:txBody>
      </p:sp>
      <p:sp>
        <p:nvSpPr>
          <p:cNvPr id="12292" name="Rectangle 5"/>
          <p:cNvSpPr>
            <a:spLocks/>
          </p:cNvSpPr>
          <p:nvPr/>
        </p:nvSpPr>
        <p:spPr bwMode="auto">
          <a:xfrm>
            <a:off x="5984875" y="5156200"/>
            <a:ext cx="2058988" cy="1341438"/>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Professional Learning Communities</a:t>
            </a:r>
          </a:p>
        </p:txBody>
      </p:sp>
      <p:sp>
        <p:nvSpPr>
          <p:cNvPr id="12293" name="Rectangle 6"/>
          <p:cNvSpPr>
            <a:spLocks/>
          </p:cNvSpPr>
          <p:nvPr/>
        </p:nvSpPr>
        <p:spPr bwMode="auto">
          <a:xfrm>
            <a:off x="5224463" y="3052763"/>
            <a:ext cx="1587500" cy="430212"/>
          </a:xfrm>
          <a:prstGeom prst="rect">
            <a:avLst/>
          </a:prstGeom>
          <a:solidFill>
            <a:schemeClr val="bg1"/>
          </a:solidFill>
          <a:ln w="12700">
            <a:solidFill>
              <a:schemeClr val="tx1"/>
            </a:solidFill>
            <a:miter lim="800000"/>
            <a:headEnd/>
            <a:tailEnd/>
          </a:ln>
        </p:spPr>
        <p:txBody>
          <a:bodyPr wrap="none" lIns="0" tIns="0" rIns="0" bIns="0">
            <a:spAutoFit/>
          </a:bodyPr>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Leadership</a:t>
            </a:r>
          </a:p>
        </p:txBody>
      </p:sp>
      <p:sp>
        <p:nvSpPr>
          <p:cNvPr id="12294" name="Rectangle 7"/>
          <p:cNvSpPr>
            <a:spLocks/>
          </p:cNvSpPr>
          <p:nvPr/>
        </p:nvSpPr>
        <p:spPr bwMode="auto">
          <a:xfrm>
            <a:off x="8818563" y="5567363"/>
            <a:ext cx="1892300" cy="930275"/>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Educational Research</a:t>
            </a:r>
          </a:p>
        </p:txBody>
      </p:sp>
      <p:sp>
        <p:nvSpPr>
          <p:cNvPr id="12295" name="Rectangle 8"/>
          <p:cNvSpPr>
            <a:spLocks/>
          </p:cNvSpPr>
          <p:nvPr/>
        </p:nvSpPr>
        <p:spPr bwMode="auto">
          <a:xfrm>
            <a:off x="8043863" y="2873375"/>
            <a:ext cx="1938337" cy="1079500"/>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Formative Assessment</a:t>
            </a:r>
          </a:p>
        </p:txBody>
      </p:sp>
      <p:sp>
        <p:nvSpPr>
          <p:cNvPr id="12296" name="Rectangle 9"/>
          <p:cNvSpPr>
            <a:spLocks/>
          </p:cNvSpPr>
          <p:nvPr/>
        </p:nvSpPr>
        <p:spPr bwMode="auto">
          <a:xfrm>
            <a:off x="438150" y="4862513"/>
            <a:ext cx="1611313" cy="1436687"/>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Fixed vs Growth Mindset</a:t>
            </a:r>
          </a:p>
        </p:txBody>
      </p:sp>
      <p:sp>
        <p:nvSpPr>
          <p:cNvPr id="12" name="Rectangle 2"/>
          <p:cNvSpPr>
            <a:spLocks/>
          </p:cNvSpPr>
          <p:nvPr/>
        </p:nvSpPr>
        <p:spPr bwMode="auto">
          <a:xfrm>
            <a:off x="860425" y="8110538"/>
            <a:ext cx="8305800" cy="992187"/>
          </a:xfrm>
          <a:prstGeom prst="rect">
            <a:avLst/>
          </a:prstGeom>
          <a:solidFill>
            <a:schemeClr val="bg1"/>
          </a:solidFill>
          <a:ln w="12700" cap="rnd">
            <a:solidFill>
              <a:schemeClr val="tx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lstStyle/>
          <a:p>
            <a:pPr algn="ctr" eaLnBrk="1" hangingPunct="1">
              <a:defRPr/>
            </a:pPr>
            <a:r>
              <a:rPr lang="en-US" sz="7199" dirty="0">
                <a:solidFill>
                  <a:schemeClr val="tx1"/>
                </a:solidFill>
                <a:latin typeface="Calibri" charset="0"/>
                <a:ea typeface="ＭＳ Ｐゴシック" charset="0"/>
                <a:cs typeface="Calibri" charset="0"/>
                <a:sym typeface="Calibri" charset="0"/>
              </a:rPr>
              <a:t>Common Beliefs</a:t>
            </a:r>
          </a:p>
        </p:txBody>
      </p:sp>
      <p:sp>
        <p:nvSpPr>
          <p:cNvPr id="12298" name="TextBox 3"/>
          <p:cNvSpPr txBox="1">
            <a:spLocks noChangeArrowheads="1"/>
          </p:cNvSpPr>
          <p:nvPr/>
        </p:nvSpPr>
        <p:spPr bwMode="auto">
          <a:xfrm>
            <a:off x="739775" y="9267825"/>
            <a:ext cx="91551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hangingPunct="1"/>
            <a:r>
              <a:rPr lang="en-US" altLang="en-US">
                <a:solidFill>
                  <a:schemeClr val="bg1"/>
                </a:solidFill>
                <a:latin typeface="Calibri" charset="0"/>
                <a:ea typeface="ＭＳ Ｐゴシック" charset="-128"/>
                <a:cs typeface="ＭＳ Ｐゴシック" charset="-128"/>
                <a:sym typeface="Calibri" charset="0"/>
              </a:rPr>
              <a:t>Indian Rock Schoolhouse/ Daniel Case https://commons.wikimedia.org/wiki/User:Daniel_Case</a:t>
            </a:r>
          </a:p>
          <a:p>
            <a:pPr eaLnBrk="1" hangingPunct="1"/>
            <a:r>
              <a:rPr lang="en-US" altLang="en-US">
                <a:solidFill>
                  <a:schemeClr val="bg1"/>
                </a:solidFill>
                <a:latin typeface="Calibri" charset="0"/>
                <a:ea typeface="ＭＳ Ｐゴシック" charset="-128"/>
                <a:cs typeface="ＭＳ Ｐゴシック" charset="-128"/>
                <a:sym typeface="Calibri" charset="0"/>
              </a:rPr>
              <a:t>October 18, 2008/ Photo URL https://en.wikipedia.org/wiki/Indian_Rock_Schoolhouse#/media/File:Indian_Rock_Schoolhouse,_Amenia,_NY.jpg</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a:xfrm>
            <a:off x="1270000" y="0"/>
            <a:ext cx="10464800" cy="2438400"/>
          </a:xfrm>
        </p:spPr>
        <p:txBody>
          <a:bodyPr/>
          <a:lstStyle/>
          <a:p>
            <a:pPr defTabSz="914400" eaLnBrk="1"/>
            <a:r>
              <a:rPr lang="en-US" altLang="en-US" sz="4800"/>
              <a:t>A Generation of Learners?</a:t>
            </a:r>
            <a:endParaRPr lang="en-US" altLang="en-US"/>
          </a:p>
        </p:txBody>
      </p:sp>
      <p:sp>
        <p:nvSpPr>
          <p:cNvPr id="23554" name="Rectangle 2"/>
          <p:cNvSpPr>
            <a:spLocks noGrp="1" noChangeArrowheads="1"/>
          </p:cNvSpPr>
          <p:nvPr>
            <p:ph type="body" idx="1"/>
          </p:nvPr>
        </p:nvSpPr>
        <p:spPr>
          <a:xfrm>
            <a:off x="1270000" y="1943100"/>
            <a:ext cx="10464800" cy="7581900"/>
          </a:xfrm>
        </p:spPr>
        <p:txBody>
          <a:bodyPr lIns="0" tIns="0" rIns="0" bIns="0" anchor="t"/>
          <a:lstStyle/>
          <a:p>
            <a:pPr marL="266700" algn="l" defTabSz="914400" eaLnBrk="1">
              <a:spcBef>
                <a:spcPts val="2400"/>
              </a:spcBef>
              <a:buClr>
                <a:srgbClr val="000000"/>
              </a:buClr>
              <a:buFont typeface="Gill Sans" charset="0"/>
              <a:buNone/>
            </a:pPr>
            <a:r>
              <a:rPr lang="en-US" altLang="en-US" sz="4200">
                <a:latin typeface="Calibri" charset="0"/>
                <a:ea typeface="Calibri" charset="0"/>
                <a:cs typeface="Calibri" charset="0"/>
                <a:sym typeface="Calibri" charset="0"/>
              </a:rPr>
              <a:t>The one really competitive skill is the skill of being able to learn.  It is the skill of being able not to give the right answer to questions about what you were taught in school, but to make the right response to situations that are outside the scope of what you were taught in school.  </a:t>
            </a:r>
            <a:r>
              <a:rPr lang="en-US" altLang="en-US" sz="4200" b="1">
                <a:latin typeface="Calibri" charset="0"/>
                <a:ea typeface="Calibri" charset="0"/>
                <a:cs typeface="Calibri" charset="0"/>
                <a:sym typeface="Calibri" charset="0"/>
              </a:rPr>
              <a:t>We need to produce people who know how to act when they’re faced with situations for which they were not specifically prepared.</a:t>
            </a:r>
          </a:p>
          <a:p>
            <a:pPr marL="266700" algn="r" defTabSz="914400" eaLnBrk="1">
              <a:spcBef>
                <a:spcPts val="2400"/>
              </a:spcBef>
              <a:buClr>
                <a:srgbClr val="000000"/>
              </a:buClr>
              <a:buFont typeface="Gill Sans" charset="0"/>
              <a:buNone/>
            </a:pPr>
            <a:r>
              <a:rPr lang="en-US" altLang="en-US" sz="2400" b="1">
                <a:latin typeface="Calibri" charset="0"/>
                <a:ea typeface="Calibri" charset="0"/>
                <a:cs typeface="Calibri" charset="0"/>
                <a:sym typeface="Calibri" charset="0"/>
              </a:rPr>
              <a:t>Seymour Papert</a:t>
            </a:r>
            <a:endParaRPr lang="en-US" altLang="en-US"/>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8000" y="-134938"/>
            <a:ext cx="14859000" cy="9906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2" name="Rectangle 2"/>
          <p:cNvSpPr>
            <a:spLocks noGrp="1" noChangeArrowheads="1"/>
          </p:cNvSpPr>
          <p:nvPr>
            <p:ph type="body" idx="1"/>
          </p:nvPr>
        </p:nvSpPr>
        <p:spPr>
          <a:xfrm>
            <a:off x="161925" y="381000"/>
            <a:ext cx="12319000" cy="1905000"/>
          </a:xfrm>
          <a:solidFill>
            <a:schemeClr val="bg2"/>
          </a:solidFill>
          <a:ln w="25400">
            <a:solidFill>
              <a:srgbClr val="000000"/>
            </a:solidFill>
            <a:miter lim="0"/>
            <a:headEnd/>
            <a:tailEnd/>
          </a:ln>
        </p:spPr>
        <p:txBody>
          <a:bodyPr/>
          <a:lstStyle/>
          <a:p>
            <a:pPr marL="342900" indent="-342900" defTabSz="914400" eaLnBrk="1">
              <a:spcBef>
                <a:spcPts val="2400"/>
              </a:spcBef>
            </a:pPr>
            <a:r>
              <a:rPr lang="en-US" altLang="en-US" sz="4000">
                <a:solidFill>
                  <a:schemeClr val="tx1"/>
                </a:solidFill>
                <a:latin typeface="Calibri" charset="0"/>
                <a:ea typeface="Calibri" charset="0"/>
                <a:cs typeface="Calibri" charset="0"/>
                <a:sym typeface="Calibri" charset="0"/>
              </a:rPr>
              <a:t>SEISMIC has changed the vision of instruction at our school.  We’re all moving together in the same direction, which has resulted in a different daily level of instruction.  </a:t>
            </a:r>
            <a:endParaRPr lang="en-US" altLang="en-US" sz="4000">
              <a:solidFill>
                <a:schemeClr val="tx1"/>
              </a:solidFill>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Grp="1" noChangeArrowheads="1"/>
          </p:cNvSpPr>
          <p:nvPr>
            <p:ph type="title"/>
          </p:nvPr>
        </p:nvSpPr>
        <p:spPr/>
        <p:txBody>
          <a:bodyPr/>
          <a:lstStyle/>
          <a:p>
            <a:pPr defTabSz="1295400" eaLnBrk="1"/>
            <a:endParaRPr lang="en-US" altLang="en-US" sz="6200"/>
          </a:p>
        </p:txBody>
      </p:sp>
      <p:sp>
        <p:nvSpPr>
          <p:cNvPr id="44034" name="Rectangle 2"/>
          <p:cNvSpPr>
            <a:spLocks noGrp="1" noChangeArrowheads="1"/>
          </p:cNvSpPr>
          <p:nvPr>
            <p:ph type="body" idx="1"/>
          </p:nvPr>
        </p:nvSpPr>
        <p:spPr/>
        <p:txBody>
          <a:bodyPr/>
          <a:lstStyle/>
          <a:p>
            <a:pPr marL="342900" indent="-342900" algn="l" defTabSz="1295400" eaLnBrk="1">
              <a:spcBef>
                <a:spcPts val="1000"/>
              </a:spcBef>
              <a:buClr>
                <a:srgbClr val="000000"/>
              </a:buClr>
              <a:buFontTx/>
              <a:buChar char="•"/>
            </a:pPr>
            <a:endParaRPr lang="en-US" altLang="en-US" sz="4400">
              <a:latin typeface="Calibri" charset="0"/>
              <a:ea typeface="Calibri" charset="0"/>
              <a:cs typeface="Calibri" charset="0"/>
              <a:sym typeface="Calibri" charset="0"/>
            </a:endParaRPr>
          </a:p>
        </p:txBody>
      </p:sp>
      <p:sp>
        <p:nvSpPr>
          <p:cNvPr id="44035" name="AutoShape 3"/>
          <p:cNvSpPr>
            <a:spLocks/>
          </p:cNvSpPr>
          <p:nvPr/>
        </p:nvSpPr>
        <p:spPr bwMode="auto">
          <a:xfrm>
            <a:off x="12039600" y="9236075"/>
            <a:ext cx="314325" cy="31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lvl1pPr defTabSz="1295400">
              <a:defRPr sz="1200">
                <a:solidFill>
                  <a:srgbClr val="000000"/>
                </a:solidFill>
                <a:latin typeface="Helvetica" charset="0"/>
                <a:ea typeface="Helvetica" charset="0"/>
                <a:cs typeface="Helvetica" charset="0"/>
                <a:sym typeface="Helvetica" charset="0"/>
              </a:defRPr>
            </a:lvl1pPr>
            <a:lvl2pPr marL="742950" indent="-285750" defTabSz="1295400">
              <a:defRPr sz="1200">
                <a:solidFill>
                  <a:srgbClr val="000000"/>
                </a:solidFill>
                <a:latin typeface="Helvetica" charset="0"/>
                <a:ea typeface="Helvetica" charset="0"/>
                <a:cs typeface="Helvetica" charset="0"/>
                <a:sym typeface="Helvetica" charset="0"/>
              </a:defRPr>
            </a:lvl2pPr>
            <a:lvl3pPr marL="1143000" indent="-228600" defTabSz="1295400">
              <a:defRPr sz="1200">
                <a:solidFill>
                  <a:srgbClr val="000000"/>
                </a:solidFill>
                <a:latin typeface="Helvetica" charset="0"/>
                <a:ea typeface="Helvetica" charset="0"/>
                <a:cs typeface="Helvetica" charset="0"/>
                <a:sym typeface="Helvetica" charset="0"/>
              </a:defRPr>
            </a:lvl3pPr>
            <a:lvl4pPr marL="1600200" indent="-228600" defTabSz="1295400">
              <a:defRPr sz="1200">
                <a:solidFill>
                  <a:srgbClr val="000000"/>
                </a:solidFill>
                <a:latin typeface="Helvetica" charset="0"/>
                <a:ea typeface="Helvetica" charset="0"/>
                <a:cs typeface="Helvetica" charset="0"/>
                <a:sym typeface="Helvetica" charset="0"/>
              </a:defRPr>
            </a:lvl4pPr>
            <a:lvl5pPr marL="2057400" indent="-228600" defTabSz="1295400">
              <a:defRPr sz="12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r" eaLnBrk="1"/>
            <a:fld id="{CA705973-319F-8A46-8D7E-EF5993F9D1AD}" type="slidenum">
              <a:rPr lang="en-US" altLang="en-US" sz="1600">
                <a:solidFill>
                  <a:srgbClr val="9A9A9A"/>
                </a:solidFill>
                <a:latin typeface="Calibri" charset="0"/>
                <a:ea typeface="Calibri" charset="0"/>
                <a:cs typeface="Calibri" charset="0"/>
                <a:sym typeface="Calibri" charset="0"/>
              </a:rPr>
              <a:pPr algn="r" eaLnBrk="1"/>
              <a:t>5</a:t>
            </a:fld>
            <a:endParaRPr lang="en-US" altLang="en-US"/>
          </a:p>
        </p:txBody>
      </p:sp>
      <p:sp>
        <p:nvSpPr>
          <p:cNvPr id="44036" name="AutoShape 4"/>
          <p:cNvSpPr>
            <a:spLocks/>
          </p:cNvSpPr>
          <p:nvPr/>
        </p:nvSpPr>
        <p:spPr bwMode="auto">
          <a:xfrm>
            <a:off x="635000" y="5969000"/>
            <a:ext cx="9847263" cy="1193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lvl1pPr defTabSz="1295400">
              <a:defRPr sz="1200">
                <a:solidFill>
                  <a:srgbClr val="000000"/>
                </a:solidFill>
                <a:latin typeface="Helvetica" charset="0"/>
                <a:ea typeface="Helvetica" charset="0"/>
                <a:cs typeface="Helvetica" charset="0"/>
                <a:sym typeface="Helvetica" charset="0"/>
              </a:defRPr>
            </a:lvl1pPr>
            <a:lvl2pPr marL="742950" indent="-285750" defTabSz="1295400">
              <a:defRPr sz="1200">
                <a:solidFill>
                  <a:srgbClr val="000000"/>
                </a:solidFill>
                <a:latin typeface="Helvetica" charset="0"/>
                <a:ea typeface="Helvetica" charset="0"/>
                <a:cs typeface="Helvetica" charset="0"/>
                <a:sym typeface="Helvetica" charset="0"/>
              </a:defRPr>
            </a:lvl2pPr>
            <a:lvl3pPr marL="1143000" indent="-228600" defTabSz="1295400">
              <a:defRPr sz="1200">
                <a:solidFill>
                  <a:srgbClr val="000000"/>
                </a:solidFill>
                <a:latin typeface="Helvetica" charset="0"/>
                <a:ea typeface="Helvetica" charset="0"/>
                <a:cs typeface="Helvetica" charset="0"/>
                <a:sym typeface="Helvetica" charset="0"/>
              </a:defRPr>
            </a:lvl3pPr>
            <a:lvl4pPr marL="1600200" indent="-228600" defTabSz="1295400">
              <a:defRPr sz="1200">
                <a:solidFill>
                  <a:srgbClr val="000000"/>
                </a:solidFill>
                <a:latin typeface="Helvetica" charset="0"/>
                <a:ea typeface="Helvetica" charset="0"/>
                <a:cs typeface="Helvetica" charset="0"/>
                <a:sym typeface="Helvetica" charset="0"/>
              </a:defRPr>
            </a:lvl4pPr>
            <a:lvl5pPr marL="2057400" indent="-228600" defTabSz="1295400">
              <a:defRPr sz="12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buClr>
                <a:srgbClr val="000000"/>
              </a:buClr>
            </a:pPr>
            <a:r>
              <a:rPr lang="en-US" altLang="en-US" sz="3600">
                <a:latin typeface="Calibri" charset="0"/>
                <a:ea typeface="Calibri" charset="0"/>
                <a:cs typeface="Calibri" charset="0"/>
                <a:sym typeface="Calibri" charset="0"/>
              </a:rPr>
              <a:t>Collaboration within and between content areas</a:t>
            </a:r>
          </a:p>
          <a:p>
            <a:pPr eaLnBrk="1">
              <a:buClr>
                <a:srgbClr val="000000"/>
              </a:buClr>
            </a:pPr>
            <a:r>
              <a:rPr lang="en-US" altLang="en-US" sz="3600">
                <a:latin typeface="Calibri" charset="0"/>
                <a:ea typeface="Calibri" charset="0"/>
                <a:cs typeface="Calibri" charset="0"/>
                <a:sym typeface="Calibri" charset="0"/>
              </a:rPr>
              <a:t>Focus on instructional practice</a:t>
            </a:r>
            <a:endParaRPr lang="en-US" altLang="en-US"/>
          </a:p>
        </p:txBody>
      </p:sp>
      <p:pic>
        <p:nvPicPr>
          <p:cNvPr id="1843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0400" y="0"/>
            <a:ext cx="17670463" cy="992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3320713" cy="999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2" name="AutoShape 2"/>
          <p:cNvSpPr>
            <a:spLocks/>
          </p:cNvSpPr>
          <p:nvPr/>
        </p:nvSpPr>
        <p:spPr bwMode="auto">
          <a:xfrm>
            <a:off x="635000" y="5943600"/>
            <a:ext cx="11722100" cy="3581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lgn="ctr" defTabSz="584200">
              <a:defRPr sz="3400">
                <a:solidFill>
                  <a:srgbClr val="000000"/>
                </a:solidFill>
                <a:latin typeface="Gill Sans" charset="0"/>
                <a:ea typeface="Gill Sans" charset="0"/>
                <a:cs typeface="Gill Sans" charset="0"/>
                <a:sym typeface="Gill Sans" charset="0"/>
              </a:defRPr>
            </a:lvl1pPr>
            <a:lvl2pPr marL="742950" indent="-285750" algn="ctr" defTabSz="584200">
              <a:defRPr sz="3400">
                <a:solidFill>
                  <a:srgbClr val="000000"/>
                </a:solidFill>
                <a:latin typeface="Gill Sans" charset="0"/>
                <a:ea typeface="Gill Sans" charset="0"/>
                <a:cs typeface="Gill Sans" charset="0"/>
                <a:sym typeface="Gill Sans" charset="0"/>
              </a:defRPr>
            </a:lvl2pPr>
            <a:lvl3pPr marL="1143000" indent="-228600" algn="ctr" defTabSz="584200">
              <a:defRPr sz="3400">
                <a:solidFill>
                  <a:srgbClr val="000000"/>
                </a:solidFill>
                <a:latin typeface="Gill Sans" charset="0"/>
                <a:ea typeface="Gill Sans" charset="0"/>
                <a:cs typeface="Gill Sans" charset="0"/>
                <a:sym typeface="Gill Sans" charset="0"/>
              </a:defRPr>
            </a:lvl3pPr>
            <a:lvl4pPr marL="1600200" indent="-228600" algn="ctr" defTabSz="584200">
              <a:defRPr sz="3400">
                <a:solidFill>
                  <a:srgbClr val="000000"/>
                </a:solidFill>
                <a:latin typeface="Gill Sans" charset="0"/>
                <a:ea typeface="Gill Sans" charset="0"/>
                <a:cs typeface="Gill Sans" charset="0"/>
                <a:sym typeface="Gill Sans" charset="0"/>
              </a:defRPr>
            </a:lvl4pPr>
            <a:lvl5pPr marL="2057400" indent="-228600" algn="ctr" defTabSz="584200">
              <a:defRPr sz="3400">
                <a:solidFill>
                  <a:srgbClr val="000000"/>
                </a:solidFill>
                <a:latin typeface="Gill Sans" charset="0"/>
                <a:ea typeface="Gill Sans" charset="0"/>
                <a:cs typeface="Gill Sans" charset="0"/>
                <a:sym typeface="Gill Sans" charset="0"/>
              </a:defRPr>
            </a:lvl5pPr>
            <a:lvl6pPr marL="25146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algn="l" eaLnBrk="1">
              <a:buFontTx/>
              <a:buChar char="•"/>
            </a:pPr>
            <a:r>
              <a:rPr lang="en-US" altLang="en-US" sz="4200" b="1">
                <a:solidFill>
                  <a:schemeClr val="bg1"/>
                </a:solidFill>
                <a:latin typeface="Calibri" charset="0"/>
                <a:ea typeface="Calibri" charset="0"/>
                <a:cs typeface="Calibri" charset="0"/>
                <a:sym typeface="Calibri" charset="0"/>
              </a:rPr>
              <a:t>Reflect on individual use of research-based instructional strategies and set goals for continued improvement.</a:t>
            </a:r>
          </a:p>
          <a:p>
            <a:pPr algn="l" eaLnBrk="1">
              <a:buFontTx/>
              <a:buChar char="•"/>
            </a:pPr>
            <a:r>
              <a:rPr lang="en-US" altLang="en-US" sz="4200" b="1">
                <a:solidFill>
                  <a:schemeClr val="bg1"/>
                </a:solidFill>
                <a:latin typeface="Calibri" charset="0"/>
                <a:ea typeface="Calibri" charset="0"/>
                <a:cs typeface="Calibri" charset="0"/>
                <a:sym typeface="Calibri" charset="0"/>
              </a:rPr>
              <a:t>Collaborate with colleagues to plan for, and hold one another accountable for, continued instructional improvement.</a:t>
            </a:r>
            <a:endParaRPr lang="en-US" altLang="en-US" sz="1200">
              <a:solidFill>
                <a:schemeClr val="bg1"/>
              </a:solidFill>
              <a:latin typeface="Helvetica" charset="0"/>
              <a:ea typeface="Helvetica" charset="0"/>
              <a:cs typeface="Helvetica" charset="0"/>
              <a:sym typeface="Helvetica" charset="0"/>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29" name="Rectangle 1"/>
          <p:cNvSpPr>
            <a:spLocks noGrp="1" noChangeArrowheads="1"/>
          </p:cNvSpPr>
          <p:nvPr>
            <p:ph type="body" idx="1"/>
          </p:nvPr>
        </p:nvSpPr>
        <p:spPr>
          <a:xfrm>
            <a:off x="609600" y="292100"/>
            <a:ext cx="6362700" cy="2959100"/>
          </a:xfrm>
        </p:spPr>
        <p:txBody>
          <a:bodyPr/>
          <a:lstStyle/>
          <a:p>
            <a:pPr defTabSz="457200" eaLnBrk="1"/>
            <a:r>
              <a:rPr lang="en-US" altLang="en-US" sz="4800">
                <a:latin typeface="Calibri" charset="0"/>
                <a:ea typeface="Calibri" charset="0"/>
                <a:cs typeface="Calibri" charset="0"/>
                <a:sym typeface="Calibri" charset="0"/>
              </a:rPr>
              <a:t>How can we apply new findings from cognitive research?</a:t>
            </a:r>
            <a:endParaRPr lang="en-US" altLang="en-US" sz="4800"/>
          </a:p>
        </p:txBody>
      </p:sp>
      <p:sp>
        <p:nvSpPr>
          <p:cNvPr id="48130" name="AutoShape 2"/>
          <p:cNvSpPr>
            <a:spLocks/>
          </p:cNvSpPr>
          <p:nvPr/>
        </p:nvSpPr>
        <p:spPr bwMode="auto">
          <a:xfrm>
            <a:off x="12049125" y="9236075"/>
            <a:ext cx="312738" cy="31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gn="ctr" defTabSz="584200">
              <a:defRPr sz="3400">
                <a:solidFill>
                  <a:srgbClr val="000000"/>
                </a:solidFill>
                <a:latin typeface="Gill Sans" charset="0"/>
                <a:ea typeface="Gill Sans" charset="0"/>
                <a:cs typeface="Gill Sans" charset="0"/>
                <a:sym typeface="Gill Sans" charset="0"/>
              </a:defRPr>
            </a:lvl1pPr>
            <a:lvl2pPr marL="742950" indent="-285750" algn="ctr" defTabSz="584200">
              <a:defRPr sz="3400">
                <a:solidFill>
                  <a:srgbClr val="000000"/>
                </a:solidFill>
                <a:latin typeface="Gill Sans" charset="0"/>
                <a:ea typeface="Gill Sans" charset="0"/>
                <a:cs typeface="Gill Sans" charset="0"/>
                <a:sym typeface="Gill Sans" charset="0"/>
              </a:defRPr>
            </a:lvl2pPr>
            <a:lvl3pPr marL="1143000" indent="-228600" algn="ctr" defTabSz="584200">
              <a:defRPr sz="3400">
                <a:solidFill>
                  <a:srgbClr val="000000"/>
                </a:solidFill>
                <a:latin typeface="Gill Sans" charset="0"/>
                <a:ea typeface="Gill Sans" charset="0"/>
                <a:cs typeface="Gill Sans" charset="0"/>
                <a:sym typeface="Gill Sans" charset="0"/>
              </a:defRPr>
            </a:lvl3pPr>
            <a:lvl4pPr marL="1600200" indent="-228600" algn="ctr" defTabSz="584200">
              <a:defRPr sz="3400">
                <a:solidFill>
                  <a:srgbClr val="000000"/>
                </a:solidFill>
                <a:latin typeface="Gill Sans" charset="0"/>
                <a:ea typeface="Gill Sans" charset="0"/>
                <a:cs typeface="Gill Sans" charset="0"/>
                <a:sym typeface="Gill Sans" charset="0"/>
              </a:defRPr>
            </a:lvl4pPr>
            <a:lvl5pPr marL="2057400" indent="-228600" algn="ctr" defTabSz="584200">
              <a:defRPr sz="3400">
                <a:solidFill>
                  <a:srgbClr val="000000"/>
                </a:solidFill>
                <a:latin typeface="Gill Sans" charset="0"/>
                <a:ea typeface="Gill Sans" charset="0"/>
                <a:cs typeface="Gill Sans" charset="0"/>
                <a:sym typeface="Gill Sans" charset="0"/>
              </a:defRPr>
            </a:lvl5pPr>
            <a:lvl6pPr marL="25146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eaLnBrk="1"/>
            <a:fld id="{37AC4CB8-B5C2-FC4B-A569-CA635C694B34}" type="slidenum">
              <a:rPr lang="en-US" altLang="en-US" sz="1400">
                <a:solidFill>
                  <a:srgbClr val="999999"/>
                </a:solidFill>
                <a:latin typeface="Calibri" charset="0"/>
                <a:ea typeface="Calibri" charset="0"/>
                <a:cs typeface="Calibri" charset="0"/>
                <a:sym typeface="Calibri" charset="0"/>
              </a:rPr>
              <a:pPr eaLnBrk="1"/>
              <a:t>7</a:t>
            </a:fld>
            <a:endParaRPr lang="en-US" altLang="en-US" sz="1200">
              <a:latin typeface="Helvetica" charset="0"/>
              <a:ea typeface="Helvetica" charset="0"/>
              <a:cs typeface="Helvetica" charset="0"/>
              <a:sym typeface="Helvetica" charset="0"/>
            </a:endParaRPr>
          </a:p>
        </p:txBody>
      </p:sp>
      <p:sp>
        <p:nvSpPr>
          <p:cNvPr id="48131" name="AutoShape 3"/>
          <p:cNvSpPr>
            <a:spLocks/>
          </p:cNvSpPr>
          <p:nvPr/>
        </p:nvSpPr>
        <p:spPr bwMode="auto">
          <a:xfrm>
            <a:off x="7418388" y="317500"/>
            <a:ext cx="5054600" cy="1879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1600200" algn="l"/>
              </a:tabLst>
              <a:defRPr sz="1200">
                <a:solidFill>
                  <a:srgbClr val="000000"/>
                </a:solidFill>
                <a:latin typeface="Helvetica" charset="0"/>
                <a:ea typeface="Helvetica" charset="0"/>
                <a:cs typeface="Helvetica" charset="0"/>
                <a:sym typeface="Helvetica" charset="0"/>
              </a:defRPr>
            </a:lvl1pPr>
            <a:lvl2pPr>
              <a:tabLst>
                <a:tab pos="1600200" algn="l"/>
              </a:tabLst>
              <a:defRPr sz="1200">
                <a:solidFill>
                  <a:srgbClr val="000000"/>
                </a:solidFill>
                <a:latin typeface="Helvetica" charset="0"/>
                <a:ea typeface="Helvetica" charset="0"/>
                <a:cs typeface="Helvetica" charset="0"/>
                <a:sym typeface="Helvetica" charset="0"/>
              </a:defRPr>
            </a:lvl2pPr>
            <a:lvl3pPr>
              <a:tabLst>
                <a:tab pos="1600200" algn="l"/>
              </a:tabLst>
              <a:defRPr sz="1200">
                <a:solidFill>
                  <a:srgbClr val="000000"/>
                </a:solidFill>
                <a:latin typeface="Helvetica" charset="0"/>
                <a:ea typeface="Helvetica" charset="0"/>
                <a:cs typeface="Helvetica" charset="0"/>
                <a:sym typeface="Helvetica" charset="0"/>
              </a:defRPr>
            </a:lvl3pPr>
            <a:lvl4pPr>
              <a:tabLst>
                <a:tab pos="1600200" algn="l"/>
              </a:tabLst>
              <a:defRPr sz="1200">
                <a:solidFill>
                  <a:srgbClr val="000000"/>
                </a:solidFill>
                <a:latin typeface="Helvetica" charset="0"/>
                <a:ea typeface="Helvetica" charset="0"/>
                <a:cs typeface="Helvetica" charset="0"/>
                <a:sym typeface="Helvetica" charset="0"/>
              </a:defRPr>
            </a:lvl4pPr>
            <a:lvl5pPr>
              <a:tabLst>
                <a:tab pos="1600200" algn="l"/>
              </a:tabLst>
              <a:defRPr sz="1200">
                <a:solidFill>
                  <a:srgbClr val="000000"/>
                </a:solidFill>
                <a:latin typeface="Helvetica" charset="0"/>
                <a:ea typeface="Helvetica" charset="0"/>
                <a:cs typeface="Helvetica" charset="0"/>
                <a:sym typeface="Helvetica" charset="0"/>
              </a:defRPr>
            </a:lvl5pPr>
            <a:lvl6pPr marL="1371600" defTabSz="457200" fontAlgn="base" hangingPunct="0">
              <a:spcBef>
                <a:spcPct val="0"/>
              </a:spcBef>
              <a:spcAft>
                <a:spcPct val="0"/>
              </a:spcAft>
              <a:tabLst>
                <a:tab pos="1600200" algn="l"/>
              </a:tabLst>
              <a:defRPr sz="1200">
                <a:solidFill>
                  <a:srgbClr val="000000"/>
                </a:solidFill>
                <a:latin typeface="Helvetica" charset="0"/>
                <a:ea typeface="Helvetica" charset="0"/>
                <a:cs typeface="Helvetica" charset="0"/>
                <a:sym typeface="Helvetica" charset="0"/>
              </a:defRPr>
            </a:lvl6pPr>
            <a:lvl7pPr marL="1828800" defTabSz="457200" fontAlgn="base" hangingPunct="0">
              <a:spcBef>
                <a:spcPct val="0"/>
              </a:spcBef>
              <a:spcAft>
                <a:spcPct val="0"/>
              </a:spcAft>
              <a:tabLst>
                <a:tab pos="1600200" algn="l"/>
              </a:tabLst>
              <a:defRPr sz="1200">
                <a:solidFill>
                  <a:srgbClr val="000000"/>
                </a:solidFill>
                <a:latin typeface="Helvetica" charset="0"/>
                <a:ea typeface="Helvetica" charset="0"/>
                <a:cs typeface="Helvetica" charset="0"/>
                <a:sym typeface="Helvetica" charset="0"/>
              </a:defRPr>
            </a:lvl7pPr>
            <a:lvl8pPr marL="2286000" defTabSz="457200" fontAlgn="base" hangingPunct="0">
              <a:spcBef>
                <a:spcPct val="0"/>
              </a:spcBef>
              <a:spcAft>
                <a:spcPct val="0"/>
              </a:spcAft>
              <a:tabLst>
                <a:tab pos="1600200" algn="l"/>
              </a:tabLst>
              <a:defRPr sz="1200">
                <a:solidFill>
                  <a:srgbClr val="000000"/>
                </a:solidFill>
                <a:latin typeface="Helvetica" charset="0"/>
                <a:ea typeface="Helvetica" charset="0"/>
                <a:cs typeface="Helvetica" charset="0"/>
                <a:sym typeface="Helvetica" charset="0"/>
              </a:defRPr>
            </a:lvl8pPr>
            <a:lvl9pPr marL="2743200" defTabSz="457200" fontAlgn="base" hangingPunct="0">
              <a:spcBef>
                <a:spcPct val="0"/>
              </a:spcBef>
              <a:spcAft>
                <a:spcPct val="0"/>
              </a:spcAft>
              <a:tabLst>
                <a:tab pos="1600200" algn="l"/>
              </a:tabLst>
              <a:defRPr sz="1200">
                <a:solidFill>
                  <a:srgbClr val="000000"/>
                </a:solidFill>
                <a:latin typeface="Helvetica" charset="0"/>
                <a:ea typeface="Helvetica" charset="0"/>
                <a:cs typeface="Helvetica" charset="0"/>
                <a:sym typeface="Helvetica" charset="0"/>
              </a:defRPr>
            </a:lvl9pPr>
          </a:lstStyle>
          <a:p>
            <a:pPr algn="ctr" eaLnBrk="1">
              <a:defRPr/>
            </a:pPr>
            <a:r>
              <a:rPr lang="en-US" altLang="en-US" sz="3600" dirty="0" smtClean="0">
                <a:latin typeface="Calibri" charset="0"/>
                <a:ea typeface="Calibri" charset="0"/>
                <a:cs typeface="Calibri" charset="0"/>
                <a:sym typeface="Calibri" charset="0"/>
              </a:rPr>
              <a:t>I can incorporate cognitive research findings into my classroom routine.</a:t>
            </a:r>
          </a:p>
        </p:txBody>
      </p:sp>
      <p:pic>
        <p:nvPicPr>
          <p:cNvPr id="2253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75" y="3048000"/>
            <a:ext cx="13004800" cy="1153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7" name="Rectangle 1"/>
          <p:cNvSpPr>
            <a:spLocks noGrp="1" noChangeArrowheads="1"/>
          </p:cNvSpPr>
          <p:nvPr>
            <p:ph type="body" idx="1"/>
          </p:nvPr>
        </p:nvSpPr>
        <p:spPr>
          <a:xfrm>
            <a:off x="431800" y="4406900"/>
            <a:ext cx="11709400" cy="4051300"/>
          </a:xfrm>
        </p:spPr>
        <p:txBody>
          <a:bodyPr/>
          <a:lstStyle/>
          <a:p>
            <a:pPr marL="342900" indent="-342900" algn="l" defTabSz="927100" eaLnBrk="1">
              <a:spcBef>
                <a:spcPts val="1100"/>
              </a:spcBef>
              <a:buClr>
                <a:srgbClr val="000000"/>
              </a:buClr>
              <a:buFontTx/>
              <a:buChar char="•"/>
            </a:pPr>
            <a:r>
              <a:rPr lang="en-US" altLang="en-US" sz="4800">
                <a:latin typeface="Calibri" charset="0"/>
                <a:ea typeface="Calibri" charset="0"/>
                <a:cs typeface="Calibri" charset="0"/>
                <a:sym typeface="Calibri" charset="0"/>
              </a:rPr>
              <a:t>Choose a facilitator and time keeper.</a:t>
            </a:r>
          </a:p>
          <a:p>
            <a:pPr marL="342900" indent="-342900" algn="l" defTabSz="927100" eaLnBrk="1">
              <a:spcBef>
                <a:spcPts val="1100"/>
              </a:spcBef>
              <a:buClr>
                <a:srgbClr val="000000"/>
              </a:buClr>
              <a:buFontTx/>
              <a:buChar char="•"/>
            </a:pPr>
            <a:r>
              <a:rPr lang="en-US" altLang="en-US" sz="4800">
                <a:latin typeface="Calibri" charset="0"/>
                <a:ea typeface="Calibri" charset="0"/>
                <a:cs typeface="Calibri" charset="0"/>
                <a:sym typeface="Calibri" charset="0"/>
              </a:rPr>
              <a:t>Ensure that you have enough time to read and discuss Principles 4, 5, 7, and 10.</a:t>
            </a:r>
          </a:p>
          <a:p>
            <a:pPr marL="342900" indent="-342900" algn="l" defTabSz="927100" eaLnBrk="1">
              <a:spcBef>
                <a:spcPts val="1100"/>
              </a:spcBef>
              <a:buClr>
                <a:srgbClr val="000000"/>
              </a:buClr>
              <a:buFontTx/>
              <a:buChar char="•"/>
            </a:pPr>
            <a:r>
              <a:rPr lang="en-US" altLang="en-US" sz="4800">
                <a:latin typeface="Calibri" charset="0"/>
                <a:ea typeface="Calibri" charset="0"/>
                <a:cs typeface="Calibri" charset="0"/>
                <a:sym typeface="Calibri" charset="0"/>
              </a:rPr>
              <a:t>Feel free to move to a quieter location in the LRC or classrooms if you prefer.</a:t>
            </a:r>
            <a:endParaRPr lang="en-US" altLang="en-US" sz="4800"/>
          </a:p>
        </p:txBody>
      </p:sp>
      <p:sp>
        <p:nvSpPr>
          <p:cNvPr id="50178" name="AutoShape 2"/>
          <p:cNvSpPr>
            <a:spLocks/>
          </p:cNvSpPr>
          <p:nvPr/>
        </p:nvSpPr>
        <p:spPr bwMode="auto">
          <a:xfrm>
            <a:off x="12049125" y="9236075"/>
            <a:ext cx="312738" cy="31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gn="ctr" defTabSz="584200">
              <a:defRPr sz="3400">
                <a:solidFill>
                  <a:srgbClr val="000000"/>
                </a:solidFill>
                <a:latin typeface="Gill Sans" charset="0"/>
                <a:ea typeface="Gill Sans" charset="0"/>
                <a:cs typeface="Gill Sans" charset="0"/>
                <a:sym typeface="Gill Sans" charset="0"/>
              </a:defRPr>
            </a:lvl1pPr>
            <a:lvl2pPr marL="742950" indent="-285750" algn="ctr" defTabSz="584200">
              <a:defRPr sz="3400">
                <a:solidFill>
                  <a:srgbClr val="000000"/>
                </a:solidFill>
                <a:latin typeface="Gill Sans" charset="0"/>
                <a:ea typeface="Gill Sans" charset="0"/>
                <a:cs typeface="Gill Sans" charset="0"/>
                <a:sym typeface="Gill Sans" charset="0"/>
              </a:defRPr>
            </a:lvl2pPr>
            <a:lvl3pPr marL="1143000" indent="-228600" algn="ctr" defTabSz="584200">
              <a:defRPr sz="3400">
                <a:solidFill>
                  <a:srgbClr val="000000"/>
                </a:solidFill>
                <a:latin typeface="Gill Sans" charset="0"/>
                <a:ea typeface="Gill Sans" charset="0"/>
                <a:cs typeface="Gill Sans" charset="0"/>
                <a:sym typeface="Gill Sans" charset="0"/>
              </a:defRPr>
            </a:lvl3pPr>
            <a:lvl4pPr marL="1600200" indent="-228600" algn="ctr" defTabSz="584200">
              <a:defRPr sz="3400">
                <a:solidFill>
                  <a:srgbClr val="000000"/>
                </a:solidFill>
                <a:latin typeface="Gill Sans" charset="0"/>
                <a:ea typeface="Gill Sans" charset="0"/>
                <a:cs typeface="Gill Sans" charset="0"/>
                <a:sym typeface="Gill Sans" charset="0"/>
              </a:defRPr>
            </a:lvl4pPr>
            <a:lvl5pPr marL="2057400" indent="-228600" algn="ctr" defTabSz="584200">
              <a:defRPr sz="3400">
                <a:solidFill>
                  <a:srgbClr val="000000"/>
                </a:solidFill>
                <a:latin typeface="Gill Sans" charset="0"/>
                <a:ea typeface="Gill Sans" charset="0"/>
                <a:cs typeface="Gill Sans" charset="0"/>
                <a:sym typeface="Gill Sans" charset="0"/>
              </a:defRPr>
            </a:lvl5pPr>
            <a:lvl6pPr marL="25146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eaLnBrk="1"/>
            <a:fld id="{0B65AF36-6C4B-A44B-9573-2BB86D08D27E}" type="slidenum">
              <a:rPr lang="en-US" altLang="en-US" sz="1400">
                <a:solidFill>
                  <a:srgbClr val="999999"/>
                </a:solidFill>
                <a:latin typeface="Calibri" charset="0"/>
                <a:ea typeface="Calibri" charset="0"/>
                <a:cs typeface="Calibri" charset="0"/>
                <a:sym typeface="Calibri" charset="0"/>
              </a:rPr>
              <a:pPr eaLnBrk="1"/>
              <a:t>8</a:t>
            </a:fld>
            <a:endParaRPr lang="en-US" altLang="en-US" sz="1200">
              <a:latin typeface="Helvetica" charset="0"/>
              <a:ea typeface="Helvetica" charset="0"/>
              <a:cs typeface="Helvetica" charset="0"/>
              <a:sym typeface="Helvetica" charset="0"/>
            </a:endParaRPr>
          </a:p>
        </p:txBody>
      </p:sp>
      <p:pic>
        <p:nvPicPr>
          <p:cNvPr id="50179" name="Picture 3" descr="top 20.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8300" y="419100"/>
            <a:ext cx="10401300" cy="4078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Grp="1" noChangeArrowheads="1"/>
          </p:cNvSpPr>
          <p:nvPr>
            <p:ph type="title"/>
          </p:nvPr>
        </p:nvSpPr>
        <p:spPr/>
        <p:txBody>
          <a:bodyPr/>
          <a:lstStyle/>
          <a:p>
            <a:pPr marL="55563" defTabSz="1295400" eaLnBrk="1"/>
            <a:endParaRPr lang="en-US" altLang="en-US" sz="6200"/>
          </a:p>
        </p:txBody>
      </p:sp>
      <p:sp>
        <p:nvSpPr>
          <p:cNvPr id="54274" name="Rectangle 2"/>
          <p:cNvSpPr>
            <a:spLocks noGrp="1" noChangeArrowheads="1"/>
          </p:cNvSpPr>
          <p:nvPr>
            <p:ph type="body" idx="1"/>
          </p:nvPr>
        </p:nvSpPr>
        <p:spPr/>
        <p:txBody>
          <a:bodyPr/>
          <a:lstStyle/>
          <a:p>
            <a:pPr marL="382588" indent="-342900" algn="l" defTabSz="1295400" eaLnBrk="1">
              <a:spcBef>
                <a:spcPts val="1100"/>
              </a:spcBef>
              <a:buClr>
                <a:srgbClr val="000000"/>
              </a:buClr>
              <a:buFontTx/>
              <a:buChar char="•"/>
            </a:pPr>
            <a:endParaRPr lang="en-US" altLang="en-US" sz="4400">
              <a:latin typeface="Calibri" charset="0"/>
              <a:ea typeface="Calibri" charset="0"/>
              <a:cs typeface="Calibri" charset="0"/>
              <a:sym typeface="Calibri" charset="0"/>
            </a:endParaRPr>
          </a:p>
        </p:txBody>
      </p:sp>
      <p:pic>
        <p:nvPicPr>
          <p:cNvPr id="54275" name="Picture 3" descr="978041569015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17488"/>
            <a:ext cx="7123113" cy="10188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54276" name="AutoShape 4"/>
          <p:cNvSpPr>
            <a:spLocks/>
          </p:cNvSpPr>
          <p:nvPr/>
        </p:nvSpPr>
        <p:spPr bwMode="auto">
          <a:xfrm>
            <a:off x="7924800" y="977900"/>
            <a:ext cx="4737100" cy="7213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defTabSz="1295400">
              <a:defRPr sz="1200">
                <a:solidFill>
                  <a:srgbClr val="000000"/>
                </a:solidFill>
                <a:latin typeface="Helvetica" charset="0"/>
                <a:ea typeface="Helvetica" charset="0"/>
                <a:cs typeface="Helvetica" charset="0"/>
                <a:sym typeface="Helvetica" charset="0"/>
              </a:defRPr>
            </a:lvl1pPr>
            <a:lvl2pPr marL="742950" indent="-285750" defTabSz="1295400">
              <a:defRPr sz="1200">
                <a:solidFill>
                  <a:srgbClr val="000000"/>
                </a:solidFill>
                <a:latin typeface="Helvetica" charset="0"/>
                <a:ea typeface="Helvetica" charset="0"/>
                <a:cs typeface="Helvetica" charset="0"/>
                <a:sym typeface="Helvetica" charset="0"/>
              </a:defRPr>
            </a:lvl2pPr>
            <a:lvl3pPr marL="1143000" indent="-228600" defTabSz="1295400">
              <a:defRPr sz="1200">
                <a:solidFill>
                  <a:srgbClr val="000000"/>
                </a:solidFill>
                <a:latin typeface="Helvetica" charset="0"/>
                <a:ea typeface="Helvetica" charset="0"/>
                <a:cs typeface="Helvetica" charset="0"/>
                <a:sym typeface="Helvetica" charset="0"/>
              </a:defRPr>
            </a:lvl3pPr>
            <a:lvl4pPr marL="1600200" indent="-228600" defTabSz="1295400">
              <a:defRPr sz="1200">
                <a:solidFill>
                  <a:srgbClr val="000000"/>
                </a:solidFill>
                <a:latin typeface="Helvetica" charset="0"/>
                <a:ea typeface="Helvetica" charset="0"/>
                <a:cs typeface="Helvetica" charset="0"/>
                <a:sym typeface="Helvetica" charset="0"/>
              </a:defRPr>
            </a:lvl4pPr>
            <a:lvl5pPr marL="2057400" indent="-228600" defTabSz="1295400">
              <a:defRPr sz="12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r>
              <a:rPr lang="en-US" altLang="en-US" sz="4800">
                <a:latin typeface="Calibri" charset="0"/>
                <a:ea typeface="Calibri" charset="0"/>
                <a:cs typeface="Calibri" charset="0"/>
                <a:sym typeface="Calibri" charset="0"/>
              </a:rPr>
              <a:t>The most powerful way of thinking about a teacher’s role is for teachers to see themselves as </a:t>
            </a:r>
            <a:r>
              <a:rPr lang="en-US" altLang="en-US" sz="4800" i="1">
                <a:latin typeface="Calibri" charset="0"/>
                <a:ea typeface="Calibri" charset="0"/>
                <a:cs typeface="Calibri" charset="0"/>
                <a:sym typeface="Calibri" charset="0"/>
              </a:rPr>
              <a:t>evaluators</a:t>
            </a:r>
            <a:r>
              <a:rPr lang="en-US" altLang="en-US" sz="4800">
                <a:latin typeface="Calibri" charset="0"/>
                <a:ea typeface="Calibri" charset="0"/>
                <a:cs typeface="Calibri" charset="0"/>
                <a:sym typeface="Calibri" charset="0"/>
              </a:rPr>
              <a:t> of their effects on students.</a:t>
            </a:r>
          </a:p>
          <a:p>
            <a:pPr algn="r" eaLnBrk="1"/>
            <a:r>
              <a:rPr lang="en-US" altLang="en-US" sz="2400">
                <a:latin typeface="Calibri" charset="0"/>
                <a:ea typeface="Calibri" charset="0"/>
                <a:cs typeface="Calibri" charset="0"/>
                <a:sym typeface="Calibri" charset="0"/>
              </a:rPr>
              <a:t>John Hattie</a:t>
            </a:r>
            <a:endParaRPr lang="en-US" altLang="en-US"/>
          </a:p>
        </p:txBody>
      </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_rels/theme5.xml.rels><?xml version="1.0" encoding="UTF-8" standalone="yes"?>
<Relationships xmlns="http://schemas.openxmlformats.org/package/2006/relationships"><Relationship Id="rId1" Type="http://schemas.openxmlformats.org/officeDocument/2006/relationships/image" Target="../media/image1.png"/></Relationships>
</file>

<file path=ppt/theme/_rels/theme6.xml.rels><?xml version="1.0" encoding="UTF-8" standalone="yes"?>
<Relationships xmlns="http://schemas.openxmlformats.org/package/2006/relationships"><Relationship Id="rId1" Type="http://schemas.openxmlformats.org/officeDocument/2006/relationships/image" Target="../media/image1.png"/></Relationships>
</file>

<file path=ppt/theme/_rels/theme7.xml.rels><?xml version="1.0" encoding="UTF-8" standalone="yes"?>
<Relationships xmlns="http://schemas.openxmlformats.org/package/2006/relationships"><Relationship Id="rId1" Type="http://schemas.openxmlformats.org/officeDocument/2006/relationships/image" Target="../media/image1.png"/></Relationships>
</file>

<file path=ppt/theme/_rels/theme8.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1276</Words>
  <Application>Microsoft Macintosh PowerPoint</Application>
  <PresentationFormat>Custom</PresentationFormat>
  <Paragraphs>109</Paragraphs>
  <Slides>12</Slides>
  <Notes>12</Notes>
  <HiddenSlides>0</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12</vt:i4>
      </vt:variant>
    </vt:vector>
  </HeadingPairs>
  <TitlesOfParts>
    <vt:vector size="27" baseType="lpstr">
      <vt:lpstr>Calibri</vt:lpstr>
      <vt:lpstr>Gill Sans</vt:lpstr>
      <vt:lpstr>Helvetica</vt:lpstr>
      <vt:lpstr>Lucida Grande</vt:lpstr>
      <vt:lpstr>ＭＳ Ｐゴシック</vt:lpstr>
      <vt:lpstr>Symbol</vt:lpstr>
      <vt:lpstr>Arial</vt:lpstr>
      <vt:lpstr>Office Theme</vt:lpstr>
      <vt:lpstr>Office Theme</vt:lpstr>
      <vt:lpstr>Office Theme</vt:lpstr>
      <vt:lpstr>Office Theme</vt:lpstr>
      <vt:lpstr>Office Theme</vt:lpstr>
      <vt:lpstr>Office Theme</vt:lpstr>
      <vt:lpstr>Office Theme</vt:lpstr>
      <vt:lpstr>Office Theme</vt:lpstr>
      <vt:lpstr>PowerPoint Presentation</vt:lpstr>
      <vt:lpstr>PowerPoint Presentation</vt:lpstr>
      <vt:lpstr>A Generation of Learners?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IT’S BEING DONE:  Urgent Lessons from Unexpected Schools Karin Chenoweth Education Trust (www.edtrust.org)</vt:lpstr>
      <vt:lpstr>Planning Time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8</cp:revision>
  <dcterms:modified xsi:type="dcterms:W3CDTF">2016-01-25T01:58:38Z</dcterms:modified>
</cp:coreProperties>
</file>